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2" r:id="rId2"/>
  </p:sldMasterIdLst>
  <p:notesMasterIdLst>
    <p:notesMasterId r:id="rId31"/>
  </p:notesMasterIdLst>
  <p:handoutMasterIdLst>
    <p:handoutMasterId r:id="rId32"/>
  </p:handoutMasterIdLst>
  <p:sldIdLst>
    <p:sldId id="1169" r:id="rId3"/>
    <p:sldId id="1163" r:id="rId4"/>
    <p:sldId id="1225" r:id="rId5"/>
    <p:sldId id="1280" r:id="rId6"/>
    <p:sldId id="1281" r:id="rId7"/>
    <p:sldId id="1282" r:id="rId8"/>
    <p:sldId id="1182" r:id="rId9"/>
    <p:sldId id="1176" r:id="rId10"/>
    <p:sldId id="1298" r:id="rId11"/>
    <p:sldId id="1293" r:id="rId12"/>
    <p:sldId id="1297" r:id="rId13"/>
    <p:sldId id="1286" r:id="rId14"/>
    <p:sldId id="1288" r:id="rId15"/>
    <p:sldId id="1290" r:id="rId16"/>
    <p:sldId id="1289" r:id="rId17"/>
    <p:sldId id="1301" r:id="rId18"/>
    <p:sldId id="1299" r:id="rId19"/>
    <p:sldId id="1283" r:id="rId20"/>
    <p:sldId id="1178" r:id="rId21"/>
    <p:sldId id="1217" r:id="rId22"/>
    <p:sldId id="1244" r:id="rId23"/>
    <p:sldId id="1285" r:id="rId24"/>
    <p:sldId id="1284" r:id="rId25"/>
    <p:sldId id="1291" r:id="rId26"/>
    <p:sldId id="1292" r:id="rId27"/>
    <p:sldId id="1237" r:id="rId28"/>
    <p:sldId id="1294" r:id="rId29"/>
    <p:sldId id="1207" r:id="rId30"/>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3" userDrawn="1">
          <p15:clr>
            <a:srgbClr val="A4A3A4"/>
          </p15:clr>
        </p15:guide>
        <p15:guide id="2" pos="378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环游" initials="环游" lastIdx="1" clrIdx="0"/>
  <p:cmAuthor id="2" name="chen yanfeng" initials="cy" lastIdx="2" clrIdx="1">
    <p:extLst>
      <p:ext uri="{19B8F6BF-5375-455C-9EA6-DF929625EA0E}">
        <p15:presenceInfo xmlns:p15="http://schemas.microsoft.com/office/powerpoint/2012/main" userId="e5fb4eab0f95d82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579D3"/>
    <a:srgbClr val="174781"/>
    <a:srgbClr val="C00000"/>
    <a:srgbClr val="2E75B6"/>
    <a:srgbClr val="FFA7A7"/>
    <a:srgbClr val="DAE3F3"/>
    <a:srgbClr val="1B467D"/>
    <a:srgbClr val="FFF2EF"/>
    <a:srgbClr val="FE0000"/>
    <a:srgbClr val="A5D9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26" autoAdjust="0"/>
    <p:restoredTop sz="94257" autoAdjust="0"/>
  </p:normalViewPr>
  <p:slideViewPr>
    <p:cSldViewPr snapToGrid="0">
      <p:cViewPr varScale="1">
        <p:scale>
          <a:sx n="106" d="100"/>
          <a:sy n="106" d="100"/>
        </p:scale>
        <p:origin x="1256" y="176"/>
      </p:cViewPr>
      <p:guideLst>
        <p:guide orient="horz" pos="2153"/>
        <p:guide pos="3788"/>
      </p:guideLst>
    </p:cSldViewPr>
  </p:slideViewPr>
  <p:notesTextViewPr>
    <p:cViewPr>
      <p:scale>
        <a:sx n="1" d="1"/>
        <a:sy n="1" d="1"/>
      </p:scale>
      <p:origin x="0" y="0"/>
    </p:cViewPr>
  </p:notesTextViewPr>
  <p:sorterViewPr>
    <p:cViewPr>
      <p:scale>
        <a:sx n="100" d="100"/>
        <a:sy n="100" d="100"/>
      </p:scale>
      <p:origin x="0" y="-7636"/>
    </p:cViewPr>
  </p:sorterViewPr>
  <p:gridSpacing cx="1080001" cy="1080001"/>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55BAAB-F1D8-4E34-9863-43AC5DC53D08}" type="doc">
      <dgm:prSet loTypeId="urn:microsoft.com/office/officeart/2005/8/layout/hProcess9" loCatId="process" qsTypeId="urn:microsoft.com/office/officeart/2005/8/quickstyle/simple5" qsCatId="simple" csTypeId="urn:microsoft.com/office/officeart/2005/8/colors/accent0_1" csCatId="mainScheme" phldr="1"/>
      <dgm:spPr/>
      <dgm:t>
        <a:bodyPr/>
        <a:lstStyle/>
        <a:p>
          <a:endParaRPr lang="zh-CN" altLang="en-US"/>
        </a:p>
      </dgm:t>
    </dgm:pt>
    <dgm:pt modelId="{FFA5402F-C5B1-4353-8831-769C217E6621}">
      <dgm:prSet phldrT="[文本]"/>
      <dgm:spPr/>
      <dgm:t>
        <a:bodyPr/>
        <a:lstStyle/>
        <a:p>
          <a:r>
            <a:rPr lang="en-US" altLang="zh-CN" dirty="0"/>
            <a:t>2023.4</a:t>
          </a:r>
          <a:endParaRPr lang="zh-CN" altLang="en-US" dirty="0"/>
        </a:p>
      </dgm:t>
    </dgm:pt>
    <dgm:pt modelId="{068C93BC-289D-4A34-8F35-BD505DE468AE}" type="parTrans" cxnId="{CA2272E2-3E31-48C2-86A4-088B619A9703}">
      <dgm:prSet/>
      <dgm:spPr/>
      <dgm:t>
        <a:bodyPr/>
        <a:lstStyle/>
        <a:p>
          <a:endParaRPr lang="zh-CN" altLang="en-US"/>
        </a:p>
      </dgm:t>
    </dgm:pt>
    <dgm:pt modelId="{0DFFDE64-55A6-4A90-9CA9-87AF4DC922FE}" type="sibTrans" cxnId="{CA2272E2-3E31-48C2-86A4-088B619A9703}">
      <dgm:prSet/>
      <dgm:spPr/>
      <dgm:t>
        <a:bodyPr/>
        <a:lstStyle/>
        <a:p>
          <a:endParaRPr lang="zh-CN" altLang="en-US"/>
        </a:p>
      </dgm:t>
    </dgm:pt>
    <dgm:pt modelId="{8FE87310-FDA6-433D-908D-34974A5EAE1F}">
      <dgm:prSet phldrT="[文本]"/>
      <dgm:spPr/>
      <dgm:t>
        <a:bodyPr/>
        <a:lstStyle/>
        <a:p>
          <a:r>
            <a:rPr lang="en-US" altLang="zh-CN" dirty="0"/>
            <a:t>2023.5-2023.6</a:t>
          </a:r>
          <a:endParaRPr lang="zh-CN" altLang="en-US" dirty="0"/>
        </a:p>
      </dgm:t>
    </dgm:pt>
    <dgm:pt modelId="{C9F064E0-95ED-491F-823B-33A857113D36}" type="parTrans" cxnId="{7E0782F4-884D-4A10-A4CC-D5B969423040}">
      <dgm:prSet/>
      <dgm:spPr/>
      <dgm:t>
        <a:bodyPr/>
        <a:lstStyle/>
        <a:p>
          <a:endParaRPr lang="zh-CN" altLang="en-US"/>
        </a:p>
      </dgm:t>
    </dgm:pt>
    <dgm:pt modelId="{8C18E3B3-1B4D-44BE-8DD2-DF1A5CC5CE46}" type="sibTrans" cxnId="{7E0782F4-884D-4A10-A4CC-D5B969423040}">
      <dgm:prSet/>
      <dgm:spPr/>
      <dgm:t>
        <a:bodyPr/>
        <a:lstStyle/>
        <a:p>
          <a:endParaRPr lang="zh-CN" altLang="en-US"/>
        </a:p>
      </dgm:t>
    </dgm:pt>
    <dgm:pt modelId="{D3DFF0EF-A818-4E2E-A3AE-06E4A304EBA3}">
      <dgm:prSet phldrT="[文本]"/>
      <dgm:spPr/>
      <dgm:t>
        <a:bodyPr/>
        <a:lstStyle/>
        <a:p>
          <a:r>
            <a:rPr lang="en-US" altLang="zh-CN" dirty="0"/>
            <a:t>2023.7</a:t>
          </a:r>
          <a:endParaRPr lang="zh-CN" altLang="en-US" dirty="0"/>
        </a:p>
      </dgm:t>
    </dgm:pt>
    <dgm:pt modelId="{F3680094-86FF-4C29-97F2-0B6AE5BCE472}" type="parTrans" cxnId="{7EAACD4E-69A6-43D3-A6E3-A872D9540ACE}">
      <dgm:prSet/>
      <dgm:spPr/>
      <dgm:t>
        <a:bodyPr/>
        <a:lstStyle/>
        <a:p>
          <a:endParaRPr lang="zh-CN" altLang="en-US"/>
        </a:p>
      </dgm:t>
    </dgm:pt>
    <dgm:pt modelId="{4C2D8B92-EA60-4859-85EC-08B065CAB5F3}" type="sibTrans" cxnId="{7EAACD4E-69A6-43D3-A6E3-A872D9540ACE}">
      <dgm:prSet/>
      <dgm:spPr/>
      <dgm:t>
        <a:bodyPr/>
        <a:lstStyle/>
        <a:p>
          <a:endParaRPr lang="zh-CN" altLang="en-US"/>
        </a:p>
      </dgm:t>
    </dgm:pt>
    <dgm:pt modelId="{FBE78F30-15E1-4674-A8A9-843520D4B451}">
      <dgm:prSet/>
      <dgm:spPr/>
      <dgm:t>
        <a:bodyPr/>
        <a:lstStyle/>
        <a:p>
          <a:r>
            <a:rPr lang="en-US" altLang="zh-CN" dirty="0"/>
            <a:t>2023.8</a:t>
          </a:r>
          <a:endParaRPr lang="zh-CN" altLang="en-US" dirty="0"/>
        </a:p>
      </dgm:t>
    </dgm:pt>
    <dgm:pt modelId="{3392E70F-D123-4168-8FCA-53E6DEDF23F4}" type="parTrans" cxnId="{FBE0E39B-04CD-4F47-A717-5BC0F2274CA6}">
      <dgm:prSet/>
      <dgm:spPr/>
      <dgm:t>
        <a:bodyPr/>
        <a:lstStyle/>
        <a:p>
          <a:endParaRPr lang="zh-CN" altLang="en-US"/>
        </a:p>
      </dgm:t>
    </dgm:pt>
    <dgm:pt modelId="{5AFFD723-B78D-452B-B417-19FA8581D0F2}" type="sibTrans" cxnId="{FBE0E39B-04CD-4F47-A717-5BC0F2274CA6}">
      <dgm:prSet/>
      <dgm:spPr/>
      <dgm:t>
        <a:bodyPr/>
        <a:lstStyle/>
        <a:p>
          <a:endParaRPr lang="zh-CN" altLang="en-US"/>
        </a:p>
      </dgm:t>
    </dgm:pt>
    <dgm:pt modelId="{52BC703C-6CB2-4801-8D35-CE10C1E74F03}">
      <dgm:prSet/>
      <dgm:spPr/>
      <dgm:t>
        <a:bodyPr/>
        <a:lstStyle/>
        <a:p>
          <a:r>
            <a:rPr lang="en-US" altLang="zh-CN" dirty="0"/>
            <a:t>2023.9-10</a:t>
          </a:r>
          <a:endParaRPr lang="zh-CN" altLang="en-US" dirty="0"/>
        </a:p>
      </dgm:t>
    </dgm:pt>
    <dgm:pt modelId="{9BD0D72D-05A6-4A52-82D9-40009D82AB3B}" type="parTrans" cxnId="{79F6B3C8-15EA-4610-BD6B-A7DEE6126295}">
      <dgm:prSet/>
      <dgm:spPr/>
      <dgm:t>
        <a:bodyPr/>
        <a:lstStyle/>
        <a:p>
          <a:endParaRPr lang="zh-CN" altLang="en-US"/>
        </a:p>
      </dgm:t>
    </dgm:pt>
    <dgm:pt modelId="{138289BE-E76E-432C-B396-DBAF413AE106}" type="sibTrans" cxnId="{79F6B3C8-15EA-4610-BD6B-A7DEE6126295}">
      <dgm:prSet/>
      <dgm:spPr/>
      <dgm:t>
        <a:bodyPr/>
        <a:lstStyle/>
        <a:p>
          <a:endParaRPr lang="zh-CN" altLang="en-US"/>
        </a:p>
      </dgm:t>
    </dgm:pt>
    <dgm:pt modelId="{66957F84-31A0-4C8D-9F80-7A245A164CA0}">
      <dgm:prSet/>
      <dgm:spPr/>
      <dgm:t>
        <a:bodyPr/>
        <a:lstStyle/>
        <a:p>
          <a:r>
            <a:rPr lang="en-US" altLang="zh-CN" dirty="0"/>
            <a:t>2023.11</a:t>
          </a:r>
          <a:endParaRPr lang="zh-CN" altLang="en-US" dirty="0"/>
        </a:p>
      </dgm:t>
    </dgm:pt>
    <dgm:pt modelId="{E4EABA0F-82D9-489B-B30F-4777BCC93A7B}" type="parTrans" cxnId="{70185BF1-7417-43DE-959A-76271DA5C7EA}">
      <dgm:prSet/>
      <dgm:spPr/>
      <dgm:t>
        <a:bodyPr/>
        <a:lstStyle/>
        <a:p>
          <a:endParaRPr lang="zh-CN" altLang="en-US"/>
        </a:p>
      </dgm:t>
    </dgm:pt>
    <dgm:pt modelId="{A44B2E29-7215-4081-8673-4FECF6E088ED}" type="sibTrans" cxnId="{70185BF1-7417-43DE-959A-76271DA5C7EA}">
      <dgm:prSet/>
      <dgm:spPr/>
      <dgm:t>
        <a:bodyPr/>
        <a:lstStyle/>
        <a:p>
          <a:endParaRPr lang="zh-CN" altLang="en-US"/>
        </a:p>
      </dgm:t>
    </dgm:pt>
    <dgm:pt modelId="{F2CA9FE6-597E-40BB-9C40-4FAC14E4BB33}" type="pres">
      <dgm:prSet presAssocID="{F955BAAB-F1D8-4E34-9863-43AC5DC53D08}" presName="CompostProcess" presStyleCnt="0">
        <dgm:presLayoutVars>
          <dgm:dir/>
          <dgm:resizeHandles val="exact"/>
        </dgm:presLayoutVars>
      </dgm:prSet>
      <dgm:spPr/>
    </dgm:pt>
    <dgm:pt modelId="{4D1541F4-D3ED-457B-A073-357C970578F3}" type="pres">
      <dgm:prSet presAssocID="{F955BAAB-F1D8-4E34-9863-43AC5DC53D08}" presName="arrow" presStyleLbl="bgShp" presStyleIdx="0" presStyleCnt="1" custLinFactNeighborX="654" custLinFactNeighborY="-20771"/>
      <dgm:spPr/>
    </dgm:pt>
    <dgm:pt modelId="{AB36ED64-66FC-40CD-9541-FA535B35F3A4}" type="pres">
      <dgm:prSet presAssocID="{F955BAAB-F1D8-4E34-9863-43AC5DC53D08}" presName="linearProcess" presStyleCnt="0"/>
      <dgm:spPr/>
    </dgm:pt>
    <dgm:pt modelId="{6B163239-7557-4BFF-AEB0-F769E0A9793A}" type="pres">
      <dgm:prSet presAssocID="{FFA5402F-C5B1-4353-8831-769C217E6621}" presName="textNode" presStyleLbl="node1" presStyleIdx="0" presStyleCnt="6">
        <dgm:presLayoutVars>
          <dgm:bulletEnabled val="1"/>
        </dgm:presLayoutVars>
      </dgm:prSet>
      <dgm:spPr/>
    </dgm:pt>
    <dgm:pt modelId="{A72D37F7-5683-4F5D-9EDD-54A51D2453C4}" type="pres">
      <dgm:prSet presAssocID="{0DFFDE64-55A6-4A90-9CA9-87AF4DC922FE}" presName="sibTrans" presStyleCnt="0"/>
      <dgm:spPr/>
    </dgm:pt>
    <dgm:pt modelId="{DFAA867A-14D7-4B5B-B99C-C650F4452D8B}" type="pres">
      <dgm:prSet presAssocID="{8FE87310-FDA6-433D-908D-34974A5EAE1F}" presName="textNode" presStyleLbl="node1" presStyleIdx="1" presStyleCnt="6">
        <dgm:presLayoutVars>
          <dgm:bulletEnabled val="1"/>
        </dgm:presLayoutVars>
      </dgm:prSet>
      <dgm:spPr/>
    </dgm:pt>
    <dgm:pt modelId="{AF939756-B1F5-476B-9B64-B19B21EDB826}" type="pres">
      <dgm:prSet presAssocID="{8C18E3B3-1B4D-44BE-8DD2-DF1A5CC5CE46}" presName="sibTrans" presStyleCnt="0"/>
      <dgm:spPr/>
    </dgm:pt>
    <dgm:pt modelId="{6DE7B389-7CCD-4A89-8026-4F836ABD6DBF}" type="pres">
      <dgm:prSet presAssocID="{D3DFF0EF-A818-4E2E-A3AE-06E4A304EBA3}" presName="textNode" presStyleLbl="node1" presStyleIdx="2" presStyleCnt="6">
        <dgm:presLayoutVars>
          <dgm:bulletEnabled val="1"/>
        </dgm:presLayoutVars>
      </dgm:prSet>
      <dgm:spPr/>
    </dgm:pt>
    <dgm:pt modelId="{50E9E5B9-8C57-4DC4-8455-AB51F5FAAA7F}" type="pres">
      <dgm:prSet presAssocID="{4C2D8B92-EA60-4859-85EC-08B065CAB5F3}" presName="sibTrans" presStyleCnt="0"/>
      <dgm:spPr/>
    </dgm:pt>
    <dgm:pt modelId="{04F3992C-C246-40D3-8796-1E6246BD5BB2}" type="pres">
      <dgm:prSet presAssocID="{FBE78F30-15E1-4674-A8A9-843520D4B451}" presName="textNode" presStyleLbl="node1" presStyleIdx="3" presStyleCnt="6">
        <dgm:presLayoutVars>
          <dgm:bulletEnabled val="1"/>
        </dgm:presLayoutVars>
      </dgm:prSet>
      <dgm:spPr/>
    </dgm:pt>
    <dgm:pt modelId="{5DFDC636-427E-498B-AB9E-4BB66B6FBB72}" type="pres">
      <dgm:prSet presAssocID="{5AFFD723-B78D-452B-B417-19FA8581D0F2}" presName="sibTrans" presStyleCnt="0"/>
      <dgm:spPr/>
    </dgm:pt>
    <dgm:pt modelId="{1413F05F-803A-4CB6-A2E5-D22EE962B006}" type="pres">
      <dgm:prSet presAssocID="{52BC703C-6CB2-4801-8D35-CE10C1E74F03}" presName="textNode" presStyleLbl="node1" presStyleIdx="4" presStyleCnt="6">
        <dgm:presLayoutVars>
          <dgm:bulletEnabled val="1"/>
        </dgm:presLayoutVars>
      </dgm:prSet>
      <dgm:spPr/>
    </dgm:pt>
    <dgm:pt modelId="{3A85B043-3C8A-4000-A083-3487930CC82F}" type="pres">
      <dgm:prSet presAssocID="{138289BE-E76E-432C-B396-DBAF413AE106}" presName="sibTrans" presStyleCnt="0"/>
      <dgm:spPr/>
    </dgm:pt>
    <dgm:pt modelId="{8E9DB55D-DCD6-4F76-93B7-5FC6202EF409}" type="pres">
      <dgm:prSet presAssocID="{66957F84-31A0-4C8D-9F80-7A245A164CA0}" presName="textNode" presStyleLbl="node1" presStyleIdx="5" presStyleCnt="6">
        <dgm:presLayoutVars>
          <dgm:bulletEnabled val="1"/>
        </dgm:presLayoutVars>
      </dgm:prSet>
      <dgm:spPr/>
    </dgm:pt>
  </dgm:ptLst>
  <dgm:cxnLst>
    <dgm:cxn modelId="{02B9822B-5341-4F51-99E4-2A8B6650AADA}" type="presOf" srcId="{FFA5402F-C5B1-4353-8831-769C217E6621}" destId="{6B163239-7557-4BFF-AEB0-F769E0A9793A}" srcOrd="0" destOrd="0" presId="urn:microsoft.com/office/officeart/2005/8/layout/hProcess9"/>
    <dgm:cxn modelId="{82D08535-DEAA-48FB-A473-24094DDE1FB7}" type="presOf" srcId="{66957F84-31A0-4C8D-9F80-7A245A164CA0}" destId="{8E9DB55D-DCD6-4F76-93B7-5FC6202EF409}" srcOrd="0" destOrd="0" presId="urn:microsoft.com/office/officeart/2005/8/layout/hProcess9"/>
    <dgm:cxn modelId="{7EAACD4E-69A6-43D3-A6E3-A872D9540ACE}" srcId="{F955BAAB-F1D8-4E34-9863-43AC5DC53D08}" destId="{D3DFF0EF-A818-4E2E-A3AE-06E4A304EBA3}" srcOrd="2" destOrd="0" parTransId="{F3680094-86FF-4C29-97F2-0B6AE5BCE472}" sibTransId="{4C2D8B92-EA60-4859-85EC-08B065CAB5F3}"/>
    <dgm:cxn modelId="{A3CA8850-E215-4D72-AA08-AE7657DFF76D}" type="presOf" srcId="{D3DFF0EF-A818-4E2E-A3AE-06E4A304EBA3}" destId="{6DE7B389-7CCD-4A89-8026-4F836ABD6DBF}" srcOrd="0" destOrd="0" presId="urn:microsoft.com/office/officeart/2005/8/layout/hProcess9"/>
    <dgm:cxn modelId="{28B98188-6885-4DA5-8DAF-ECB583005986}" type="presOf" srcId="{8FE87310-FDA6-433D-908D-34974A5EAE1F}" destId="{DFAA867A-14D7-4B5B-B99C-C650F4452D8B}" srcOrd="0" destOrd="0" presId="urn:microsoft.com/office/officeart/2005/8/layout/hProcess9"/>
    <dgm:cxn modelId="{FBE0E39B-04CD-4F47-A717-5BC0F2274CA6}" srcId="{F955BAAB-F1D8-4E34-9863-43AC5DC53D08}" destId="{FBE78F30-15E1-4674-A8A9-843520D4B451}" srcOrd="3" destOrd="0" parTransId="{3392E70F-D123-4168-8FCA-53E6DEDF23F4}" sibTransId="{5AFFD723-B78D-452B-B417-19FA8581D0F2}"/>
    <dgm:cxn modelId="{0BCCC5BB-0462-4CDF-8F32-67593D981A0D}" type="presOf" srcId="{52BC703C-6CB2-4801-8D35-CE10C1E74F03}" destId="{1413F05F-803A-4CB6-A2E5-D22EE962B006}" srcOrd="0" destOrd="0" presId="urn:microsoft.com/office/officeart/2005/8/layout/hProcess9"/>
    <dgm:cxn modelId="{79F6B3C8-15EA-4610-BD6B-A7DEE6126295}" srcId="{F955BAAB-F1D8-4E34-9863-43AC5DC53D08}" destId="{52BC703C-6CB2-4801-8D35-CE10C1E74F03}" srcOrd="4" destOrd="0" parTransId="{9BD0D72D-05A6-4A52-82D9-40009D82AB3B}" sibTransId="{138289BE-E76E-432C-B396-DBAF413AE106}"/>
    <dgm:cxn modelId="{0536DAD5-3DBD-4DB4-BDE8-D69846CCC12A}" type="presOf" srcId="{F955BAAB-F1D8-4E34-9863-43AC5DC53D08}" destId="{F2CA9FE6-597E-40BB-9C40-4FAC14E4BB33}" srcOrd="0" destOrd="0" presId="urn:microsoft.com/office/officeart/2005/8/layout/hProcess9"/>
    <dgm:cxn modelId="{2D802DDA-AAF6-4460-9F9D-8DF138E90689}" type="presOf" srcId="{FBE78F30-15E1-4674-A8A9-843520D4B451}" destId="{04F3992C-C246-40D3-8796-1E6246BD5BB2}" srcOrd="0" destOrd="0" presId="urn:microsoft.com/office/officeart/2005/8/layout/hProcess9"/>
    <dgm:cxn modelId="{CA2272E2-3E31-48C2-86A4-088B619A9703}" srcId="{F955BAAB-F1D8-4E34-9863-43AC5DC53D08}" destId="{FFA5402F-C5B1-4353-8831-769C217E6621}" srcOrd="0" destOrd="0" parTransId="{068C93BC-289D-4A34-8F35-BD505DE468AE}" sibTransId="{0DFFDE64-55A6-4A90-9CA9-87AF4DC922FE}"/>
    <dgm:cxn modelId="{70185BF1-7417-43DE-959A-76271DA5C7EA}" srcId="{F955BAAB-F1D8-4E34-9863-43AC5DC53D08}" destId="{66957F84-31A0-4C8D-9F80-7A245A164CA0}" srcOrd="5" destOrd="0" parTransId="{E4EABA0F-82D9-489B-B30F-4777BCC93A7B}" sibTransId="{A44B2E29-7215-4081-8673-4FECF6E088ED}"/>
    <dgm:cxn modelId="{7E0782F4-884D-4A10-A4CC-D5B969423040}" srcId="{F955BAAB-F1D8-4E34-9863-43AC5DC53D08}" destId="{8FE87310-FDA6-433D-908D-34974A5EAE1F}" srcOrd="1" destOrd="0" parTransId="{C9F064E0-95ED-491F-823B-33A857113D36}" sibTransId="{8C18E3B3-1B4D-44BE-8DD2-DF1A5CC5CE46}"/>
    <dgm:cxn modelId="{C472D82B-C3B8-4A77-A385-7E136F19FEED}" type="presParOf" srcId="{F2CA9FE6-597E-40BB-9C40-4FAC14E4BB33}" destId="{4D1541F4-D3ED-457B-A073-357C970578F3}" srcOrd="0" destOrd="0" presId="urn:microsoft.com/office/officeart/2005/8/layout/hProcess9"/>
    <dgm:cxn modelId="{F1636503-E952-4216-9C56-9A3D07696C97}" type="presParOf" srcId="{F2CA9FE6-597E-40BB-9C40-4FAC14E4BB33}" destId="{AB36ED64-66FC-40CD-9541-FA535B35F3A4}" srcOrd="1" destOrd="0" presId="urn:microsoft.com/office/officeart/2005/8/layout/hProcess9"/>
    <dgm:cxn modelId="{869C0BFC-E52B-4F51-B29D-63E0043AF356}" type="presParOf" srcId="{AB36ED64-66FC-40CD-9541-FA535B35F3A4}" destId="{6B163239-7557-4BFF-AEB0-F769E0A9793A}" srcOrd="0" destOrd="0" presId="urn:microsoft.com/office/officeart/2005/8/layout/hProcess9"/>
    <dgm:cxn modelId="{3153DC45-C5AC-4FBA-8B62-53B42D0A963A}" type="presParOf" srcId="{AB36ED64-66FC-40CD-9541-FA535B35F3A4}" destId="{A72D37F7-5683-4F5D-9EDD-54A51D2453C4}" srcOrd="1" destOrd="0" presId="urn:microsoft.com/office/officeart/2005/8/layout/hProcess9"/>
    <dgm:cxn modelId="{835488C9-1393-4CB0-B75A-91C2023263A6}" type="presParOf" srcId="{AB36ED64-66FC-40CD-9541-FA535B35F3A4}" destId="{DFAA867A-14D7-4B5B-B99C-C650F4452D8B}" srcOrd="2" destOrd="0" presId="urn:microsoft.com/office/officeart/2005/8/layout/hProcess9"/>
    <dgm:cxn modelId="{F3322C71-E390-4698-B194-BC20326E1469}" type="presParOf" srcId="{AB36ED64-66FC-40CD-9541-FA535B35F3A4}" destId="{AF939756-B1F5-476B-9B64-B19B21EDB826}" srcOrd="3" destOrd="0" presId="urn:microsoft.com/office/officeart/2005/8/layout/hProcess9"/>
    <dgm:cxn modelId="{4FC5B3FF-F853-4C5E-821D-20B1ED3EE331}" type="presParOf" srcId="{AB36ED64-66FC-40CD-9541-FA535B35F3A4}" destId="{6DE7B389-7CCD-4A89-8026-4F836ABD6DBF}" srcOrd="4" destOrd="0" presId="urn:microsoft.com/office/officeart/2005/8/layout/hProcess9"/>
    <dgm:cxn modelId="{4C5F14A2-E54C-4757-8B33-379CAA975736}" type="presParOf" srcId="{AB36ED64-66FC-40CD-9541-FA535B35F3A4}" destId="{50E9E5B9-8C57-4DC4-8455-AB51F5FAAA7F}" srcOrd="5" destOrd="0" presId="urn:microsoft.com/office/officeart/2005/8/layout/hProcess9"/>
    <dgm:cxn modelId="{69F0C9FF-98EC-4C3A-9E11-27EF3B4BBCA4}" type="presParOf" srcId="{AB36ED64-66FC-40CD-9541-FA535B35F3A4}" destId="{04F3992C-C246-40D3-8796-1E6246BD5BB2}" srcOrd="6" destOrd="0" presId="urn:microsoft.com/office/officeart/2005/8/layout/hProcess9"/>
    <dgm:cxn modelId="{3DAC7E38-63AE-4DB2-BA9A-32CE9BB53482}" type="presParOf" srcId="{AB36ED64-66FC-40CD-9541-FA535B35F3A4}" destId="{5DFDC636-427E-498B-AB9E-4BB66B6FBB72}" srcOrd="7" destOrd="0" presId="urn:microsoft.com/office/officeart/2005/8/layout/hProcess9"/>
    <dgm:cxn modelId="{FCBF0628-90E9-4645-A7FD-5C0DA02AC710}" type="presParOf" srcId="{AB36ED64-66FC-40CD-9541-FA535B35F3A4}" destId="{1413F05F-803A-4CB6-A2E5-D22EE962B006}" srcOrd="8" destOrd="0" presId="urn:microsoft.com/office/officeart/2005/8/layout/hProcess9"/>
    <dgm:cxn modelId="{4E9400BC-C925-4885-91EF-91FF30CE3100}" type="presParOf" srcId="{AB36ED64-66FC-40CD-9541-FA535B35F3A4}" destId="{3A85B043-3C8A-4000-A083-3487930CC82F}" srcOrd="9" destOrd="0" presId="urn:microsoft.com/office/officeart/2005/8/layout/hProcess9"/>
    <dgm:cxn modelId="{19325062-BA43-4576-9D6E-6BF6F8E49C52}" type="presParOf" srcId="{AB36ED64-66FC-40CD-9541-FA535B35F3A4}" destId="{8E9DB55D-DCD6-4F76-93B7-5FC6202EF409}"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1541F4-D3ED-457B-A073-357C970578F3}">
      <dsp:nvSpPr>
        <dsp:cNvPr id="0" name=""/>
        <dsp:cNvSpPr/>
      </dsp:nvSpPr>
      <dsp:spPr>
        <a:xfrm>
          <a:off x="869402" y="0"/>
          <a:ext cx="9173304" cy="1693959"/>
        </a:xfrm>
        <a:prstGeom prst="rightArrow">
          <a:avLst/>
        </a:prstGeom>
        <a:solidFill>
          <a:schemeClr val="dk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B163239-7557-4BFF-AEB0-F769E0A9793A}">
      <dsp:nvSpPr>
        <dsp:cNvPr id="0" name=""/>
        <dsp:cNvSpPr/>
      </dsp:nvSpPr>
      <dsp:spPr>
        <a:xfrm>
          <a:off x="131" y="508187"/>
          <a:ext cx="1579296" cy="67758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2023.4</a:t>
          </a:r>
          <a:endParaRPr lang="zh-CN" altLang="en-US" sz="1800" kern="1200" dirty="0"/>
        </a:p>
      </dsp:txBody>
      <dsp:txXfrm>
        <a:off x="33208" y="541264"/>
        <a:ext cx="1513142" cy="611429"/>
      </dsp:txXfrm>
    </dsp:sp>
    <dsp:sp modelId="{DFAA867A-14D7-4B5B-B99C-C650F4452D8B}">
      <dsp:nvSpPr>
        <dsp:cNvPr id="0" name=""/>
        <dsp:cNvSpPr/>
      </dsp:nvSpPr>
      <dsp:spPr>
        <a:xfrm>
          <a:off x="1842644" y="508187"/>
          <a:ext cx="1579296" cy="67758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2023.5-2023.6</a:t>
          </a:r>
          <a:endParaRPr lang="zh-CN" altLang="en-US" sz="1800" kern="1200" dirty="0"/>
        </a:p>
      </dsp:txBody>
      <dsp:txXfrm>
        <a:off x="1875721" y="541264"/>
        <a:ext cx="1513142" cy="611429"/>
      </dsp:txXfrm>
    </dsp:sp>
    <dsp:sp modelId="{6DE7B389-7CCD-4A89-8026-4F836ABD6DBF}">
      <dsp:nvSpPr>
        <dsp:cNvPr id="0" name=""/>
        <dsp:cNvSpPr/>
      </dsp:nvSpPr>
      <dsp:spPr>
        <a:xfrm>
          <a:off x="3685156" y="508187"/>
          <a:ext cx="1579296" cy="67758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2023.7</a:t>
          </a:r>
          <a:endParaRPr lang="zh-CN" altLang="en-US" sz="1800" kern="1200" dirty="0"/>
        </a:p>
      </dsp:txBody>
      <dsp:txXfrm>
        <a:off x="3718233" y="541264"/>
        <a:ext cx="1513142" cy="611429"/>
      </dsp:txXfrm>
    </dsp:sp>
    <dsp:sp modelId="{04F3992C-C246-40D3-8796-1E6246BD5BB2}">
      <dsp:nvSpPr>
        <dsp:cNvPr id="0" name=""/>
        <dsp:cNvSpPr/>
      </dsp:nvSpPr>
      <dsp:spPr>
        <a:xfrm>
          <a:off x="5527669" y="508187"/>
          <a:ext cx="1579296" cy="67758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2023.8</a:t>
          </a:r>
          <a:endParaRPr lang="zh-CN" altLang="en-US" sz="1800" kern="1200" dirty="0"/>
        </a:p>
      </dsp:txBody>
      <dsp:txXfrm>
        <a:off x="5560746" y="541264"/>
        <a:ext cx="1513142" cy="611429"/>
      </dsp:txXfrm>
    </dsp:sp>
    <dsp:sp modelId="{1413F05F-803A-4CB6-A2E5-D22EE962B006}">
      <dsp:nvSpPr>
        <dsp:cNvPr id="0" name=""/>
        <dsp:cNvSpPr/>
      </dsp:nvSpPr>
      <dsp:spPr>
        <a:xfrm>
          <a:off x="7370182" y="508187"/>
          <a:ext cx="1579296" cy="67758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2023.9-10</a:t>
          </a:r>
          <a:endParaRPr lang="zh-CN" altLang="en-US" sz="1800" kern="1200" dirty="0"/>
        </a:p>
      </dsp:txBody>
      <dsp:txXfrm>
        <a:off x="7403259" y="541264"/>
        <a:ext cx="1513142" cy="611429"/>
      </dsp:txXfrm>
    </dsp:sp>
    <dsp:sp modelId="{8E9DB55D-DCD6-4F76-93B7-5FC6202EF409}">
      <dsp:nvSpPr>
        <dsp:cNvPr id="0" name=""/>
        <dsp:cNvSpPr/>
      </dsp:nvSpPr>
      <dsp:spPr>
        <a:xfrm>
          <a:off x="9212694" y="508187"/>
          <a:ext cx="1579296" cy="67758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2023.11</a:t>
          </a:r>
          <a:endParaRPr lang="zh-CN" altLang="en-US" sz="1800" kern="1200" dirty="0"/>
        </a:p>
      </dsp:txBody>
      <dsp:txXfrm>
        <a:off x="9245771" y="541264"/>
        <a:ext cx="1513142" cy="61142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27F49-4683-4B4D-953D-78EBF02CD240}" type="datetimeFigureOut">
              <a:rPr lang="zh-CN" altLang="en-US" smtClean="0"/>
              <a:t>2023/11/22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C333CD-24BC-4AFF-AA23-F18E342DDA2C}"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6747F1-8C35-41E6-B0F0-2BDE9D022DE2}" type="datetimeFigureOut">
              <a:rPr lang="zh-CN" altLang="en-US" smtClean="0"/>
              <a:t>2023/11/22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383682-B170-4900-8DD4-617417A39CB7}"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Helvetica Neue" panose="02000503000000020004" pitchFamily="2" charset="0"/>
                <a:ea typeface="PingFang SC" panose="020B0400000000000000" pitchFamily="34" charset="-122"/>
              </a:rPr>
              <a:t> </a:t>
            </a:r>
            <a:r>
              <a:rPr lang="zh-CN" altLang="en-US" dirty="0">
                <a:effectLst/>
                <a:latin typeface="PingFang SC" panose="020B0400000000000000" pitchFamily="34" charset="-122"/>
                <a:ea typeface="PingFang SC" panose="020B0400000000000000" pitchFamily="34" charset="-122"/>
              </a:rPr>
              <a:t>尊敬的各位评委老师好，我是项目综合能源系统设计优化平台开发项目的负责人成浩东。很高兴今天由我代表我们组来进行本次的中期答辩汇报。</a:t>
            </a:r>
            <a:r>
              <a:rPr lang="zh-CN" altLang="en-US" dirty="0"/>
              <a:t>。</a:t>
            </a:r>
          </a:p>
        </p:txBody>
      </p:sp>
      <p:sp>
        <p:nvSpPr>
          <p:cNvPr id="4" name="灯片编号占位符 3"/>
          <p:cNvSpPr>
            <a:spLocks noGrp="1"/>
          </p:cNvSpPr>
          <p:nvPr>
            <p:ph type="sldNum" sz="quarter" idx="5"/>
          </p:nvPr>
        </p:nvSpPr>
        <p:spPr/>
        <p:txBody>
          <a:bodyPr/>
          <a:lstStyle/>
          <a:p>
            <a:fld id="{18383682-B170-4900-8DD4-617417A39CB7}" type="slidenum">
              <a:rPr lang="zh-CN" altLang="en-US" smtClean="0"/>
              <a:t>1</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这是该软件平台的登录界面，该项目的优化是基于仿真的优化，所以目前软件功能共分为仿真和优化两个板块。</a:t>
            </a:r>
          </a:p>
        </p:txBody>
      </p:sp>
      <p:sp>
        <p:nvSpPr>
          <p:cNvPr id="4" name="页眉占位符 3"/>
          <p:cNvSpPr>
            <a:spLocks noGrp="1"/>
          </p:cNvSpPr>
          <p:nvPr>
            <p:ph type="hdr" sz="quarter"/>
          </p:nvPr>
        </p:nvSpPr>
        <p:spPr/>
        <p:txBody>
          <a:bodyPr/>
          <a:lstStyle/>
          <a:p>
            <a:endParaRPr lang="zh-CN" altLang="en-US"/>
          </a:p>
        </p:txBody>
      </p:sp>
      <p:sp>
        <p:nvSpPr>
          <p:cNvPr id="5" name="灯片编号占位符 4"/>
          <p:cNvSpPr>
            <a:spLocks noGrp="1"/>
          </p:cNvSpPr>
          <p:nvPr>
            <p:ph type="sldNum" sz="quarter" idx="5"/>
          </p:nvPr>
        </p:nvSpPr>
        <p:spPr/>
        <p:txBody>
          <a:bodyPr/>
          <a:lstStyle/>
          <a:p>
            <a:fld id="{18383682-B170-4900-8DD4-617417A39CB7}" type="slidenum">
              <a:rPr lang="zh-CN" altLang="en-US" smtClean="0"/>
              <a:t>10</a:t>
            </a:fld>
            <a:endParaRPr lang="zh-CN" altLang="en-US"/>
          </a:p>
        </p:txBody>
      </p:sp>
    </p:spTree>
    <p:extLst>
      <p:ext uri="{BB962C8B-B14F-4D97-AF65-F5344CB8AC3E}">
        <p14:creationId xmlns:p14="http://schemas.microsoft.com/office/powerpoint/2010/main" val="3740345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仿真板块主要做的是热力循环仿真，共有三个模式的功能可以进行选择。且每个模式下组件的温度和压力是可改的，工质也是可选的。</a:t>
            </a:r>
          </a:p>
        </p:txBody>
      </p:sp>
      <p:sp>
        <p:nvSpPr>
          <p:cNvPr id="4" name="页眉占位符 3"/>
          <p:cNvSpPr>
            <a:spLocks noGrp="1"/>
          </p:cNvSpPr>
          <p:nvPr>
            <p:ph type="hdr" sz="quarter"/>
          </p:nvPr>
        </p:nvSpPr>
        <p:spPr/>
        <p:txBody>
          <a:bodyPr/>
          <a:lstStyle/>
          <a:p>
            <a:endParaRPr lang="zh-CN" altLang="en-US"/>
          </a:p>
        </p:txBody>
      </p:sp>
      <p:sp>
        <p:nvSpPr>
          <p:cNvPr id="5" name="灯片编号占位符 4"/>
          <p:cNvSpPr>
            <a:spLocks noGrp="1"/>
          </p:cNvSpPr>
          <p:nvPr>
            <p:ph type="sldNum" sz="quarter" idx="5"/>
          </p:nvPr>
        </p:nvSpPr>
        <p:spPr/>
        <p:txBody>
          <a:bodyPr/>
          <a:lstStyle/>
          <a:p>
            <a:fld id="{18383682-B170-4900-8DD4-617417A39CB7}" type="slidenum">
              <a:rPr lang="zh-CN" altLang="en-US" smtClean="0"/>
              <a:t>11</a:t>
            </a:fld>
            <a:endParaRPr lang="zh-CN" altLang="en-US"/>
          </a:p>
        </p:txBody>
      </p:sp>
    </p:spTree>
    <p:extLst>
      <p:ext uri="{BB962C8B-B14F-4D97-AF65-F5344CB8AC3E}">
        <p14:creationId xmlns:p14="http://schemas.microsoft.com/office/powerpoint/2010/main" val="3585391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在输入完所需参数后，点击进行仿真运算可得到对应热力过程的</a:t>
            </a:r>
            <a:r>
              <a:rPr kumimoji="1" lang="en-US" altLang="zh-CN" dirty="0"/>
              <a:t>T-S</a:t>
            </a:r>
            <a:r>
              <a:rPr kumimoji="1" lang="zh-CN" altLang="en-US" dirty="0"/>
              <a:t>图以及支持以</a:t>
            </a:r>
            <a:r>
              <a:rPr kumimoji="1" lang="en-US" altLang="zh-CN" dirty="0"/>
              <a:t>Excel</a:t>
            </a:r>
            <a:r>
              <a:rPr kumimoji="1" lang="zh-CN" altLang="en-US" dirty="0"/>
              <a:t>格式导出的仿真结果输出表。</a:t>
            </a:r>
          </a:p>
        </p:txBody>
      </p:sp>
      <p:sp>
        <p:nvSpPr>
          <p:cNvPr id="4" name="页眉占位符 3"/>
          <p:cNvSpPr>
            <a:spLocks noGrp="1"/>
          </p:cNvSpPr>
          <p:nvPr>
            <p:ph type="hdr" sz="quarter"/>
          </p:nvPr>
        </p:nvSpPr>
        <p:spPr/>
        <p:txBody>
          <a:bodyPr/>
          <a:lstStyle/>
          <a:p>
            <a:endParaRPr lang="zh-CN" altLang="en-US"/>
          </a:p>
        </p:txBody>
      </p:sp>
      <p:sp>
        <p:nvSpPr>
          <p:cNvPr id="5" name="灯片编号占位符 4"/>
          <p:cNvSpPr>
            <a:spLocks noGrp="1"/>
          </p:cNvSpPr>
          <p:nvPr>
            <p:ph type="sldNum" sz="quarter" idx="5"/>
          </p:nvPr>
        </p:nvSpPr>
        <p:spPr/>
        <p:txBody>
          <a:bodyPr/>
          <a:lstStyle/>
          <a:p>
            <a:fld id="{18383682-B170-4900-8DD4-617417A39CB7}" type="slidenum">
              <a:rPr lang="zh-CN" altLang="en-US" smtClean="0"/>
              <a:t>12</a:t>
            </a:fld>
            <a:endParaRPr lang="zh-CN" altLang="en-US"/>
          </a:p>
        </p:txBody>
      </p:sp>
    </p:spTree>
    <p:extLst>
      <p:ext uri="{BB962C8B-B14F-4D97-AF65-F5344CB8AC3E}">
        <p14:creationId xmlns:p14="http://schemas.microsoft.com/office/powerpoint/2010/main" val="3833904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而优化板块主要已完成离网制氢的优化功能，系统内包含风、光、电解池、电池等能源组件。支持各能源组件优化参数的设置。</a:t>
            </a:r>
          </a:p>
        </p:txBody>
      </p:sp>
      <p:sp>
        <p:nvSpPr>
          <p:cNvPr id="4" name="页眉占位符 3"/>
          <p:cNvSpPr>
            <a:spLocks noGrp="1"/>
          </p:cNvSpPr>
          <p:nvPr>
            <p:ph type="hdr" sz="quarter"/>
          </p:nvPr>
        </p:nvSpPr>
        <p:spPr/>
        <p:txBody>
          <a:bodyPr/>
          <a:lstStyle/>
          <a:p>
            <a:endParaRPr lang="zh-CN" altLang="en-US"/>
          </a:p>
        </p:txBody>
      </p:sp>
      <p:sp>
        <p:nvSpPr>
          <p:cNvPr id="5" name="灯片编号占位符 4"/>
          <p:cNvSpPr>
            <a:spLocks noGrp="1"/>
          </p:cNvSpPr>
          <p:nvPr>
            <p:ph type="sldNum" sz="quarter" idx="5"/>
          </p:nvPr>
        </p:nvSpPr>
        <p:spPr/>
        <p:txBody>
          <a:bodyPr/>
          <a:lstStyle/>
          <a:p>
            <a:fld id="{18383682-B170-4900-8DD4-617417A39CB7}" type="slidenum">
              <a:rPr lang="zh-CN" altLang="en-US" smtClean="0"/>
              <a:t>13</a:t>
            </a:fld>
            <a:endParaRPr lang="zh-CN" altLang="en-US"/>
          </a:p>
        </p:txBody>
      </p:sp>
    </p:spTree>
    <p:extLst>
      <p:ext uri="{BB962C8B-B14F-4D97-AF65-F5344CB8AC3E}">
        <p14:creationId xmlns:p14="http://schemas.microsoft.com/office/powerpoint/2010/main" val="2724031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同时，</a:t>
            </a:r>
            <a:r>
              <a:rPr lang="zh-CN" altLang="en-US" sz="1200" dirty="0">
                <a:solidFill>
                  <a:srgbClr val="174781"/>
                </a:solidFill>
              </a:rPr>
              <a:t>优化目标参数可在下拉选择框进行选择。例如右图中，当优化目标为光伏容量时，光伏参数中的装机容量变为不可选，其他参数可以任意改变。</a:t>
            </a:r>
            <a:endParaRPr lang="en-US" altLang="zh-CN" sz="1200" dirty="0">
              <a:solidFill>
                <a:srgbClr val="174781"/>
              </a:solidFill>
            </a:endParaRPr>
          </a:p>
        </p:txBody>
      </p:sp>
      <p:sp>
        <p:nvSpPr>
          <p:cNvPr id="4" name="页眉占位符 3"/>
          <p:cNvSpPr>
            <a:spLocks noGrp="1"/>
          </p:cNvSpPr>
          <p:nvPr>
            <p:ph type="hdr" sz="quarter"/>
          </p:nvPr>
        </p:nvSpPr>
        <p:spPr/>
        <p:txBody>
          <a:bodyPr/>
          <a:lstStyle/>
          <a:p>
            <a:endParaRPr lang="zh-CN" altLang="en-US"/>
          </a:p>
        </p:txBody>
      </p:sp>
      <p:sp>
        <p:nvSpPr>
          <p:cNvPr id="5" name="灯片编号占位符 4"/>
          <p:cNvSpPr>
            <a:spLocks noGrp="1"/>
          </p:cNvSpPr>
          <p:nvPr>
            <p:ph type="sldNum" sz="quarter" idx="5"/>
          </p:nvPr>
        </p:nvSpPr>
        <p:spPr/>
        <p:txBody>
          <a:bodyPr/>
          <a:lstStyle/>
          <a:p>
            <a:fld id="{18383682-B170-4900-8DD4-617417A39CB7}" type="slidenum">
              <a:rPr lang="zh-CN" altLang="en-US" smtClean="0"/>
              <a:t>14</a:t>
            </a:fld>
            <a:endParaRPr lang="zh-CN" altLang="en-US"/>
          </a:p>
        </p:txBody>
      </p:sp>
    </p:spTree>
    <p:extLst>
      <p:ext uri="{BB962C8B-B14F-4D97-AF65-F5344CB8AC3E}">
        <p14:creationId xmlns:p14="http://schemas.microsoft.com/office/powerpoint/2010/main" val="3293986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在输入完所需参数后，点击进行优化运算可得到全年</a:t>
            </a:r>
            <a:r>
              <a:rPr kumimoji="1" lang="en-US" altLang="zh-CN" dirty="0"/>
              <a:t>8760</a:t>
            </a:r>
            <a:r>
              <a:rPr kumimoji="1" lang="zh-CN" altLang="en-US" dirty="0"/>
              <a:t>小时的系统运行图，并输出规模与经济性表。</a:t>
            </a:r>
          </a:p>
        </p:txBody>
      </p:sp>
      <p:sp>
        <p:nvSpPr>
          <p:cNvPr id="4" name="页眉占位符 3"/>
          <p:cNvSpPr>
            <a:spLocks noGrp="1"/>
          </p:cNvSpPr>
          <p:nvPr>
            <p:ph type="hdr" sz="quarter"/>
          </p:nvPr>
        </p:nvSpPr>
        <p:spPr/>
        <p:txBody>
          <a:bodyPr/>
          <a:lstStyle/>
          <a:p>
            <a:endParaRPr lang="zh-CN" altLang="en-US"/>
          </a:p>
        </p:txBody>
      </p:sp>
      <p:sp>
        <p:nvSpPr>
          <p:cNvPr id="5" name="灯片编号占位符 4"/>
          <p:cNvSpPr>
            <a:spLocks noGrp="1"/>
          </p:cNvSpPr>
          <p:nvPr>
            <p:ph type="sldNum" sz="quarter" idx="5"/>
          </p:nvPr>
        </p:nvSpPr>
        <p:spPr/>
        <p:txBody>
          <a:bodyPr/>
          <a:lstStyle/>
          <a:p>
            <a:fld id="{18383682-B170-4900-8DD4-617417A39CB7}" type="slidenum">
              <a:rPr lang="zh-CN" altLang="en-US" smtClean="0"/>
              <a:t>15</a:t>
            </a:fld>
            <a:endParaRPr lang="zh-CN" altLang="en-US"/>
          </a:p>
        </p:txBody>
      </p:sp>
    </p:spTree>
    <p:extLst>
      <p:ext uri="{BB962C8B-B14F-4D97-AF65-F5344CB8AC3E}">
        <p14:creationId xmlns:p14="http://schemas.microsoft.com/office/powerpoint/2010/main" val="4210317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这是该离网制氢综合能源系统的模型框架图。</a:t>
            </a:r>
          </a:p>
        </p:txBody>
      </p:sp>
      <p:sp>
        <p:nvSpPr>
          <p:cNvPr id="4" name="页眉占位符 3"/>
          <p:cNvSpPr>
            <a:spLocks noGrp="1"/>
          </p:cNvSpPr>
          <p:nvPr>
            <p:ph type="hdr" sz="quarter"/>
          </p:nvPr>
        </p:nvSpPr>
        <p:spPr/>
        <p:txBody>
          <a:bodyPr/>
          <a:lstStyle/>
          <a:p>
            <a:endParaRPr lang="zh-CN" altLang="en-US"/>
          </a:p>
        </p:txBody>
      </p:sp>
      <p:sp>
        <p:nvSpPr>
          <p:cNvPr id="5" name="灯片编号占位符 4"/>
          <p:cNvSpPr>
            <a:spLocks noGrp="1"/>
          </p:cNvSpPr>
          <p:nvPr>
            <p:ph type="sldNum" sz="quarter" idx="5"/>
          </p:nvPr>
        </p:nvSpPr>
        <p:spPr/>
        <p:txBody>
          <a:bodyPr/>
          <a:lstStyle/>
          <a:p>
            <a:fld id="{18383682-B170-4900-8DD4-617417A39CB7}" type="slidenum">
              <a:rPr lang="zh-CN" altLang="en-US" smtClean="0"/>
              <a:t>16</a:t>
            </a:fld>
            <a:endParaRPr lang="zh-CN" altLang="en-US"/>
          </a:p>
        </p:txBody>
      </p:sp>
    </p:spTree>
    <p:extLst>
      <p:ext uri="{BB962C8B-B14F-4D97-AF65-F5344CB8AC3E}">
        <p14:creationId xmlns:p14="http://schemas.microsoft.com/office/powerpoint/2010/main" val="1758010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这是该离网制氢综合能源系统的程序框架图。</a:t>
            </a:r>
          </a:p>
          <a:p>
            <a:endParaRPr kumimoji="1" lang="zh-CN" altLang="en-US" dirty="0"/>
          </a:p>
        </p:txBody>
      </p:sp>
      <p:sp>
        <p:nvSpPr>
          <p:cNvPr id="4" name="页眉占位符 3"/>
          <p:cNvSpPr>
            <a:spLocks noGrp="1"/>
          </p:cNvSpPr>
          <p:nvPr>
            <p:ph type="hdr" sz="quarter"/>
          </p:nvPr>
        </p:nvSpPr>
        <p:spPr/>
        <p:txBody>
          <a:bodyPr/>
          <a:lstStyle/>
          <a:p>
            <a:endParaRPr lang="zh-CN" altLang="en-US"/>
          </a:p>
        </p:txBody>
      </p:sp>
      <p:sp>
        <p:nvSpPr>
          <p:cNvPr id="5" name="灯片编号占位符 4"/>
          <p:cNvSpPr>
            <a:spLocks noGrp="1"/>
          </p:cNvSpPr>
          <p:nvPr>
            <p:ph type="sldNum" sz="quarter" idx="5"/>
          </p:nvPr>
        </p:nvSpPr>
        <p:spPr/>
        <p:txBody>
          <a:bodyPr/>
          <a:lstStyle/>
          <a:p>
            <a:fld id="{18383682-B170-4900-8DD4-617417A39CB7}" type="slidenum">
              <a:rPr lang="zh-CN" altLang="en-US" smtClean="0"/>
              <a:t>17</a:t>
            </a:fld>
            <a:endParaRPr lang="zh-CN" altLang="en-US"/>
          </a:p>
        </p:txBody>
      </p:sp>
    </p:spTree>
    <p:extLst>
      <p:ext uri="{BB962C8B-B14F-4D97-AF65-F5344CB8AC3E}">
        <p14:creationId xmlns:p14="http://schemas.microsoft.com/office/powerpoint/2010/main" val="3839980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项目实施过程中我们遇到很多问题和困难，例如</a:t>
            </a:r>
            <a:r>
              <a:rPr lang="zh-CN" altLang="en-US" b="0" i="0" u="none" strike="noStrike" dirty="0">
                <a:solidFill>
                  <a:srgbClr val="333333"/>
                </a:solidFill>
                <a:effectLst/>
                <a:latin typeface="Open Sans" panose="020F0502020204030204" pitchFamily="34" charset="0"/>
              </a:rPr>
              <a:t>软件开发过程中代码管理、合作开发效率低，于是我们</a:t>
            </a:r>
            <a:r>
              <a:rPr lang="zh-CN" altLang="en-US" b="0" i="0" u="none" strike="noStrike" dirty="0">
                <a:solidFill>
                  <a:srgbClr val="333333"/>
                </a:solidFill>
                <a:effectLst/>
                <a:latin typeface="Open Sans" panose="020B0606030504020204" pitchFamily="34" charset="0"/>
              </a:rPr>
              <a:t>熟悉了</a:t>
            </a:r>
            <a:r>
              <a:rPr lang="en-US" altLang="zh-CN" b="0" i="0" u="none" strike="noStrike" dirty="0">
                <a:solidFill>
                  <a:srgbClr val="333333"/>
                </a:solidFill>
                <a:effectLst/>
                <a:latin typeface="Open Sans" panose="020B0606030504020204" pitchFamily="34" charset="0"/>
              </a:rPr>
              <a:t>git</a:t>
            </a:r>
            <a:r>
              <a:rPr lang="zh-CN" altLang="en-US" b="0" i="0" u="none" strike="noStrike" dirty="0">
                <a:solidFill>
                  <a:srgbClr val="333333"/>
                </a:solidFill>
                <a:effectLst/>
                <a:latin typeface="Open Sans" panose="020B0606030504020204" pitchFamily="34" charset="0"/>
              </a:rPr>
              <a:t>合作开发模式以及</a:t>
            </a:r>
            <a:r>
              <a:rPr lang="en-US" altLang="zh-CN" b="0" i="0" u="none" strike="noStrike" dirty="0" err="1">
                <a:solidFill>
                  <a:srgbClr val="333333"/>
                </a:solidFill>
                <a:effectLst/>
                <a:latin typeface="Open Sans" panose="020B0606030504020204" pitchFamily="34" charset="0"/>
              </a:rPr>
              <a:t>github</a:t>
            </a:r>
            <a:r>
              <a:rPr lang="zh-CN" altLang="en-US" b="0" i="0" u="none" strike="noStrike" dirty="0">
                <a:solidFill>
                  <a:srgbClr val="333333"/>
                </a:solidFill>
                <a:effectLst/>
                <a:latin typeface="Open Sans" panose="020B0606030504020204" pitchFamily="34" charset="0"/>
              </a:rPr>
              <a:t>代码托管平台的使用，实现高效地合作开发项目。</a:t>
            </a:r>
            <a:endParaRPr kumimoji="1" lang="zh-CN" altLang="en-US" dirty="0"/>
          </a:p>
          <a:p>
            <a:endParaRPr kumimoji="1" lang="zh-CN" altLang="en-US" dirty="0"/>
          </a:p>
        </p:txBody>
      </p:sp>
      <p:sp>
        <p:nvSpPr>
          <p:cNvPr id="4" name="页眉占位符 3"/>
          <p:cNvSpPr>
            <a:spLocks noGrp="1"/>
          </p:cNvSpPr>
          <p:nvPr>
            <p:ph type="hdr" sz="quarter"/>
          </p:nvPr>
        </p:nvSpPr>
        <p:spPr/>
        <p:txBody>
          <a:bodyPr/>
          <a:lstStyle/>
          <a:p>
            <a:endParaRPr lang="zh-CN" altLang="en-US"/>
          </a:p>
        </p:txBody>
      </p:sp>
      <p:sp>
        <p:nvSpPr>
          <p:cNvPr id="5" name="灯片编号占位符 4"/>
          <p:cNvSpPr>
            <a:spLocks noGrp="1"/>
          </p:cNvSpPr>
          <p:nvPr>
            <p:ph type="sldNum" sz="quarter" idx="5"/>
          </p:nvPr>
        </p:nvSpPr>
        <p:spPr/>
        <p:txBody>
          <a:bodyPr/>
          <a:lstStyle/>
          <a:p>
            <a:fld id="{18383682-B170-4900-8DD4-617417A39CB7}" type="slidenum">
              <a:rPr lang="zh-CN" altLang="en-US" smtClean="0"/>
              <a:t>18</a:t>
            </a:fld>
            <a:endParaRPr lang="zh-CN" altLang="en-US"/>
          </a:p>
        </p:txBody>
      </p:sp>
    </p:spTree>
    <p:extLst>
      <p:ext uri="{BB962C8B-B14F-4D97-AF65-F5344CB8AC3E}">
        <p14:creationId xmlns:p14="http://schemas.microsoft.com/office/powerpoint/2010/main" val="274753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该项目分工与软件逻辑框架相对应，后端分为能源系统模型建立、模型转化、框架搭建三个部分，前端则分为页面组件设计、框架搭建两个部分。同时，前后端需要进行对接，以实现完整平台的搭建。</a:t>
            </a:r>
          </a:p>
        </p:txBody>
      </p:sp>
      <p:sp>
        <p:nvSpPr>
          <p:cNvPr id="4" name="页眉占位符 3"/>
          <p:cNvSpPr>
            <a:spLocks noGrp="1"/>
          </p:cNvSpPr>
          <p:nvPr>
            <p:ph type="hdr" sz="quarter"/>
          </p:nvPr>
        </p:nvSpPr>
        <p:spPr/>
        <p:txBody>
          <a:bodyPr/>
          <a:lstStyle/>
          <a:p>
            <a:endParaRPr lang="zh-CN" altLang="en-US"/>
          </a:p>
        </p:txBody>
      </p:sp>
      <p:sp>
        <p:nvSpPr>
          <p:cNvPr id="5" name="灯片编号占位符 4"/>
          <p:cNvSpPr>
            <a:spLocks noGrp="1"/>
          </p:cNvSpPr>
          <p:nvPr>
            <p:ph type="sldNum" sz="quarter" idx="5"/>
          </p:nvPr>
        </p:nvSpPr>
        <p:spPr/>
        <p:txBody>
          <a:bodyPr/>
          <a:lstStyle/>
          <a:p>
            <a:fld id="{18383682-B170-4900-8DD4-617417A39CB7}" type="slidenum">
              <a:rPr lang="zh-CN" altLang="en-US" smtClean="0"/>
              <a:t>19</a:t>
            </a:fld>
            <a:endParaRPr lang="zh-CN" altLang="en-US"/>
          </a:p>
        </p:txBody>
      </p:sp>
    </p:spTree>
    <p:extLst>
      <p:ext uri="{BB962C8B-B14F-4D97-AF65-F5344CB8AC3E}">
        <p14:creationId xmlns:p14="http://schemas.microsoft.com/office/powerpoint/2010/main" val="1617141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PingFang SC" panose="020B0400000000000000" pitchFamily="34" charset="-122"/>
                <a:ea typeface="PingFang SC" panose="020B0400000000000000" pitchFamily="34" charset="-122"/>
              </a:rPr>
              <a:t>本次汇报共分为以下四个部分。</a:t>
            </a:r>
          </a:p>
          <a:p>
            <a:endParaRPr kumimoji="1" lang="zh-CN" altLang="en-US" dirty="0"/>
          </a:p>
        </p:txBody>
      </p:sp>
      <p:sp>
        <p:nvSpPr>
          <p:cNvPr id="4" name="页眉占位符 3"/>
          <p:cNvSpPr>
            <a:spLocks noGrp="1"/>
          </p:cNvSpPr>
          <p:nvPr>
            <p:ph type="hdr" sz="quarter"/>
          </p:nvPr>
        </p:nvSpPr>
        <p:spPr/>
        <p:txBody>
          <a:bodyPr/>
          <a:lstStyle/>
          <a:p>
            <a:endParaRPr lang="zh-CN" altLang="en-US"/>
          </a:p>
        </p:txBody>
      </p:sp>
      <p:sp>
        <p:nvSpPr>
          <p:cNvPr id="5" name="灯片编号占位符 4"/>
          <p:cNvSpPr>
            <a:spLocks noGrp="1"/>
          </p:cNvSpPr>
          <p:nvPr>
            <p:ph type="sldNum" sz="quarter" idx="5"/>
          </p:nvPr>
        </p:nvSpPr>
        <p:spPr/>
        <p:txBody>
          <a:bodyPr/>
          <a:lstStyle/>
          <a:p>
            <a:fld id="{18383682-B170-4900-8DD4-617417A39CB7}" type="slidenum">
              <a:rPr lang="zh-CN" altLang="en-US" smtClean="0"/>
              <a:t>2</a:t>
            </a:fld>
            <a:endParaRPr lang="zh-CN" altLang="en-US"/>
          </a:p>
        </p:txBody>
      </p:sp>
    </p:spTree>
    <p:extLst>
      <p:ext uri="{BB962C8B-B14F-4D97-AF65-F5344CB8AC3E}">
        <p14:creationId xmlns:p14="http://schemas.microsoft.com/office/powerpoint/2010/main" val="1837912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这是我们从立项到中期考核每个月的任务安排，前</a:t>
            </a:r>
            <a:r>
              <a:rPr lang="en-US" altLang="zh-CN" dirty="0"/>
              <a:t>4</a:t>
            </a:r>
            <a:r>
              <a:rPr lang="zh-CN" altLang="en-US" dirty="0"/>
              <a:t>个月主要进行项目技术和对能源系统知识的积累，后</a:t>
            </a:r>
            <a:r>
              <a:rPr lang="en-US" altLang="zh-CN" dirty="0"/>
              <a:t>4</a:t>
            </a:r>
            <a:r>
              <a:rPr lang="zh-CN" altLang="en-US" dirty="0"/>
              <a:t>个月主要落实平台的搭建，并不断地进行优化。</a:t>
            </a:r>
          </a:p>
        </p:txBody>
      </p:sp>
      <p:sp>
        <p:nvSpPr>
          <p:cNvPr id="4" name="灯片编号占位符 3"/>
          <p:cNvSpPr>
            <a:spLocks noGrp="1"/>
          </p:cNvSpPr>
          <p:nvPr>
            <p:ph type="sldNum" sz="quarter" idx="5"/>
          </p:nvPr>
        </p:nvSpPr>
        <p:spPr/>
        <p:txBody>
          <a:bodyPr/>
          <a:lstStyle/>
          <a:p>
            <a:fld id="{18383682-B170-4900-8DD4-617417A39CB7}" type="slidenum">
              <a:rPr lang="zh-CN" altLang="en-US" smtClean="0"/>
              <a:t>20</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a:t>
            </a:r>
            <a:r>
              <a:rPr lang="zh-CN" altLang="en-US" sz="1200" kern="1200" dirty="0">
                <a:solidFill>
                  <a:schemeClr val="tx1"/>
                </a:solidFill>
                <a:latin typeface="+mn-lt"/>
                <a:ea typeface="+mn-ea"/>
                <a:cs typeface="+mn-cs"/>
              </a:rPr>
              <a:t>我们借助</a:t>
            </a:r>
            <a:r>
              <a:rPr lang="zh-CN" altLang="en-US" sz="1200" kern="1200" noProof="0" dirty="0">
                <a:solidFill>
                  <a:schemeClr val="tx1"/>
                </a:solidFill>
                <a:latin typeface="+mn-lt"/>
                <a:ea typeface="+mn-ea"/>
                <a:cs typeface="+mn-cs"/>
              </a:rPr>
              <a:t>团队协作平台展开高效的团队管理</a:t>
            </a:r>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18383682-B170-4900-8DD4-617417A39CB7}" type="slidenum">
              <a:rPr lang="zh-CN" altLang="en-US" smtClean="0"/>
              <a:t>21</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我们每个</a:t>
            </a:r>
            <a:r>
              <a:rPr lang="zh-CN" altLang="en-US" sz="1200" kern="1200" dirty="0">
                <a:solidFill>
                  <a:schemeClr val="tx1"/>
                </a:solidFill>
                <a:latin typeface="+mn-lt"/>
                <a:ea typeface="+mn-ea"/>
                <a:cs typeface="+mn-cs"/>
              </a:rPr>
              <a:t>人也</a:t>
            </a:r>
            <a:r>
              <a:rPr lang="zh-CN" altLang="en-US" sz="1200" kern="1200" noProof="0" dirty="0">
                <a:solidFill>
                  <a:schemeClr val="tx1"/>
                </a:solidFill>
                <a:latin typeface="+mn-lt"/>
                <a:ea typeface="+mn-ea"/>
                <a:cs typeface="+mn-cs"/>
              </a:rPr>
              <a:t>建立了个人的学习分享平台，分享学习成果，共同进步。</a:t>
            </a:r>
            <a:endParaRPr lang="en-US" altLang="zh-CN" sz="1200" kern="1200" noProof="0" dirty="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18383682-B170-4900-8DD4-617417A39CB7}" type="slidenum">
              <a:rPr lang="zh-CN" altLang="en-US" smtClean="0"/>
              <a:t>22</a:t>
            </a:fld>
            <a:endParaRPr lang="zh-CN" altLang="en-US"/>
          </a:p>
        </p:txBody>
      </p:sp>
      <p:sp>
        <p:nvSpPr>
          <p:cNvPr id="5" name="页眉占位符 4"/>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3761131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平时我们也会定期召开会议，做好每一次的会议记录，并上传至团队协作平台。</a:t>
            </a:r>
          </a:p>
        </p:txBody>
      </p:sp>
      <p:sp>
        <p:nvSpPr>
          <p:cNvPr id="4" name="页眉占位符 3"/>
          <p:cNvSpPr>
            <a:spLocks noGrp="1"/>
          </p:cNvSpPr>
          <p:nvPr>
            <p:ph type="hdr" sz="quarter"/>
          </p:nvPr>
        </p:nvSpPr>
        <p:spPr/>
        <p:txBody>
          <a:bodyPr/>
          <a:lstStyle/>
          <a:p>
            <a:endParaRPr lang="zh-CN" altLang="en-US"/>
          </a:p>
        </p:txBody>
      </p:sp>
      <p:sp>
        <p:nvSpPr>
          <p:cNvPr id="5" name="灯片编号占位符 4"/>
          <p:cNvSpPr>
            <a:spLocks noGrp="1"/>
          </p:cNvSpPr>
          <p:nvPr>
            <p:ph type="sldNum" sz="quarter" idx="5"/>
          </p:nvPr>
        </p:nvSpPr>
        <p:spPr/>
        <p:txBody>
          <a:bodyPr/>
          <a:lstStyle/>
          <a:p>
            <a:fld id="{18383682-B170-4900-8DD4-617417A39CB7}" type="slidenum">
              <a:rPr lang="zh-CN" altLang="en-US" smtClean="0"/>
              <a:t>23</a:t>
            </a:fld>
            <a:endParaRPr lang="zh-CN" altLang="en-US"/>
          </a:p>
        </p:txBody>
      </p:sp>
    </p:spTree>
    <p:extLst>
      <p:ext uri="{BB962C8B-B14F-4D97-AF65-F5344CB8AC3E}">
        <p14:creationId xmlns:p14="http://schemas.microsoft.com/office/powerpoint/2010/main" val="2788759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由于项目开发离不开代码管理，我们采取了</a:t>
            </a:r>
            <a:r>
              <a:rPr lang="en-US" altLang="zh-CN" sz="1200" dirty="0">
                <a:solidFill>
                  <a:schemeClr val="bg1"/>
                </a:solidFill>
                <a:latin typeface="+mj-ea"/>
                <a:ea typeface="+mj-ea"/>
              </a:rPr>
              <a:t>git</a:t>
            </a:r>
            <a:r>
              <a:rPr lang="zh-CN" altLang="en-US" sz="1200" dirty="0">
                <a:solidFill>
                  <a:schemeClr val="bg1"/>
                </a:solidFill>
                <a:latin typeface="+mj-ea"/>
                <a:ea typeface="+mj-ea"/>
              </a:rPr>
              <a:t>开发合作模式</a:t>
            </a:r>
            <a:endParaRPr kumimoji="1" lang="zh-CN" altLang="en-US" dirty="0"/>
          </a:p>
        </p:txBody>
      </p:sp>
      <p:sp>
        <p:nvSpPr>
          <p:cNvPr id="4" name="页眉占位符 3"/>
          <p:cNvSpPr>
            <a:spLocks noGrp="1"/>
          </p:cNvSpPr>
          <p:nvPr>
            <p:ph type="hdr" sz="quarter"/>
          </p:nvPr>
        </p:nvSpPr>
        <p:spPr/>
        <p:txBody>
          <a:bodyPr/>
          <a:lstStyle/>
          <a:p>
            <a:endParaRPr lang="zh-CN" altLang="en-US"/>
          </a:p>
        </p:txBody>
      </p:sp>
      <p:sp>
        <p:nvSpPr>
          <p:cNvPr id="5" name="灯片编号占位符 4"/>
          <p:cNvSpPr>
            <a:spLocks noGrp="1"/>
          </p:cNvSpPr>
          <p:nvPr>
            <p:ph type="sldNum" sz="quarter" idx="5"/>
          </p:nvPr>
        </p:nvSpPr>
        <p:spPr/>
        <p:txBody>
          <a:bodyPr/>
          <a:lstStyle/>
          <a:p>
            <a:fld id="{18383682-B170-4900-8DD4-617417A39CB7}" type="slidenum">
              <a:rPr lang="zh-CN" altLang="en-US" smtClean="0"/>
              <a:t>24</a:t>
            </a:fld>
            <a:endParaRPr lang="zh-CN" altLang="en-US"/>
          </a:p>
        </p:txBody>
      </p:sp>
    </p:spTree>
    <p:extLst>
      <p:ext uri="{BB962C8B-B14F-4D97-AF65-F5344CB8AC3E}">
        <p14:creationId xmlns:p14="http://schemas.microsoft.com/office/powerpoint/2010/main" val="2367776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同时将代码</a:t>
            </a:r>
            <a:r>
              <a:rPr kumimoji="1" lang="zh-CN" altLang="en-US" sz="1200" kern="1200" dirty="0">
                <a:solidFill>
                  <a:schemeClr val="tx1"/>
                </a:solidFill>
                <a:latin typeface="+mn-lt"/>
                <a:ea typeface="+mn-ea"/>
                <a:cs typeface="+mn-cs"/>
              </a:rPr>
              <a:t>存放在</a:t>
            </a:r>
            <a:r>
              <a:rPr kumimoji="1" lang="en-US" altLang="zh-CN" sz="1200" kern="1200" noProof="0" dirty="0">
                <a:solidFill>
                  <a:schemeClr val="tx1"/>
                </a:solidFill>
                <a:latin typeface="+mn-lt"/>
                <a:ea typeface="+mn-ea"/>
                <a:cs typeface="+mn-cs"/>
              </a:rPr>
              <a:t>GitHub</a:t>
            </a:r>
            <a:r>
              <a:rPr kumimoji="1" lang="zh-CN" altLang="en-US" sz="1200" kern="1200" noProof="0" dirty="0">
                <a:solidFill>
                  <a:schemeClr val="tx1"/>
                </a:solidFill>
                <a:latin typeface="+mn-lt"/>
                <a:ea typeface="+mn-ea"/>
                <a:cs typeface="+mn-cs"/>
              </a:rPr>
              <a:t>代码仓库平台，该平台具有轻量级</a:t>
            </a:r>
            <a:r>
              <a:rPr kumimoji="1" lang="en-US" altLang="zh-CN" sz="1200" kern="1200" noProof="0" dirty="0">
                <a:solidFill>
                  <a:schemeClr val="tx1"/>
                </a:solidFill>
                <a:latin typeface="+mn-lt"/>
                <a:ea typeface="+mn-ea"/>
                <a:cs typeface="+mn-cs"/>
              </a:rPr>
              <a:t>,</a:t>
            </a:r>
            <a:r>
              <a:rPr kumimoji="1" lang="zh-CN" altLang="en-US" sz="1200" kern="1200" noProof="0" dirty="0">
                <a:solidFill>
                  <a:schemeClr val="tx1"/>
                </a:solidFill>
                <a:latin typeface="+mn-lt"/>
                <a:ea typeface="+mn-ea"/>
                <a:cs typeface="+mn-cs"/>
              </a:rPr>
              <a:t>易构建</a:t>
            </a:r>
            <a:r>
              <a:rPr kumimoji="1" lang="en-US" altLang="zh-CN" sz="1200" kern="1200" noProof="0" dirty="0">
                <a:solidFill>
                  <a:schemeClr val="tx1"/>
                </a:solidFill>
                <a:latin typeface="+mn-lt"/>
                <a:ea typeface="+mn-ea"/>
                <a:cs typeface="+mn-cs"/>
              </a:rPr>
              <a:t>,</a:t>
            </a:r>
            <a:r>
              <a:rPr kumimoji="1" lang="zh-CN" altLang="en-US" sz="1200" kern="1200" noProof="0" dirty="0">
                <a:solidFill>
                  <a:schemeClr val="tx1"/>
                </a:solidFill>
                <a:latin typeface="+mn-lt"/>
                <a:ea typeface="+mn-ea"/>
                <a:cs typeface="+mn-cs"/>
              </a:rPr>
              <a:t>可扩展的特性</a:t>
            </a:r>
            <a:endParaRPr kumimoji="1" lang="zh-CN" altLang="en-US" sz="1200" kern="1200" dirty="0">
              <a:solidFill>
                <a:schemeClr val="tx1"/>
              </a:solidFill>
              <a:latin typeface="+mn-lt"/>
              <a:ea typeface="+mn-ea"/>
              <a:cs typeface="+mn-cs"/>
            </a:endParaRPr>
          </a:p>
        </p:txBody>
      </p:sp>
      <p:sp>
        <p:nvSpPr>
          <p:cNvPr id="4" name="页眉占位符 3"/>
          <p:cNvSpPr>
            <a:spLocks noGrp="1"/>
          </p:cNvSpPr>
          <p:nvPr>
            <p:ph type="hdr" sz="quarter"/>
          </p:nvPr>
        </p:nvSpPr>
        <p:spPr/>
        <p:txBody>
          <a:bodyPr/>
          <a:lstStyle/>
          <a:p>
            <a:endParaRPr lang="zh-CN" altLang="en-US"/>
          </a:p>
        </p:txBody>
      </p:sp>
      <p:sp>
        <p:nvSpPr>
          <p:cNvPr id="5" name="灯片编号占位符 4"/>
          <p:cNvSpPr>
            <a:spLocks noGrp="1"/>
          </p:cNvSpPr>
          <p:nvPr>
            <p:ph type="sldNum" sz="quarter" idx="5"/>
          </p:nvPr>
        </p:nvSpPr>
        <p:spPr/>
        <p:txBody>
          <a:bodyPr/>
          <a:lstStyle/>
          <a:p>
            <a:fld id="{18383682-B170-4900-8DD4-617417A39CB7}" type="slidenum">
              <a:rPr lang="zh-CN" altLang="en-US" smtClean="0"/>
              <a:t>25</a:t>
            </a:fld>
            <a:endParaRPr lang="zh-CN" altLang="en-US"/>
          </a:p>
        </p:txBody>
      </p:sp>
    </p:spTree>
    <p:extLst>
      <p:ext uri="{BB962C8B-B14F-4D97-AF65-F5344CB8AC3E}">
        <p14:creationId xmlns:p14="http://schemas.microsoft.com/office/powerpoint/2010/main" val="2984035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最后是我们项目的经费预算。</a:t>
            </a:r>
          </a:p>
        </p:txBody>
      </p:sp>
      <p:sp>
        <p:nvSpPr>
          <p:cNvPr id="4" name="灯片编号占位符 3"/>
          <p:cNvSpPr>
            <a:spLocks noGrp="1"/>
          </p:cNvSpPr>
          <p:nvPr>
            <p:ph type="sldNum" sz="quarter" idx="5"/>
          </p:nvPr>
        </p:nvSpPr>
        <p:spPr/>
        <p:txBody>
          <a:bodyPr/>
          <a:lstStyle/>
          <a:p>
            <a:fld id="{18383682-B170-4900-8DD4-617417A39CB7}" type="slidenum">
              <a:rPr lang="zh-CN" altLang="en-US" smtClean="0"/>
              <a:t>26</a:t>
            </a:fld>
            <a:endParaRPr lang="zh-CN" altLang="en-US"/>
          </a:p>
        </p:txBody>
      </p:sp>
      <p:sp>
        <p:nvSpPr>
          <p:cNvPr id="5" name="页眉占位符 4"/>
          <p:cNvSpPr>
            <a:spLocks noGrp="1"/>
          </p:cNvSpPr>
          <p:nvPr>
            <p:ph type="hdr" sz="quarter"/>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以及少量的软件代码截图。由于我们项目的实践场地是在电脑上，所以项目实施所具备的条件很容易实现。</a:t>
            </a:r>
          </a:p>
        </p:txBody>
      </p:sp>
      <p:sp>
        <p:nvSpPr>
          <p:cNvPr id="4" name="灯片编号占位符 3"/>
          <p:cNvSpPr>
            <a:spLocks noGrp="1"/>
          </p:cNvSpPr>
          <p:nvPr>
            <p:ph type="sldNum" sz="quarter" idx="5"/>
          </p:nvPr>
        </p:nvSpPr>
        <p:spPr/>
        <p:txBody>
          <a:bodyPr/>
          <a:lstStyle/>
          <a:p>
            <a:fld id="{18383682-B170-4900-8DD4-617417A39CB7}" type="slidenum">
              <a:rPr lang="zh-CN" altLang="en-US" smtClean="0"/>
              <a:t>27</a:t>
            </a:fld>
            <a:endParaRPr lang="zh-CN" altLang="en-US"/>
          </a:p>
        </p:txBody>
      </p:sp>
      <p:sp>
        <p:nvSpPr>
          <p:cNvPr id="5" name="页眉占位符 4"/>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1989077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以上就是本次报告的所有内容，请各位老师批评指正。</a:t>
            </a:r>
          </a:p>
        </p:txBody>
      </p:sp>
      <p:sp>
        <p:nvSpPr>
          <p:cNvPr id="4" name="页眉占位符 3"/>
          <p:cNvSpPr>
            <a:spLocks noGrp="1"/>
          </p:cNvSpPr>
          <p:nvPr>
            <p:ph type="hdr" sz="quarter"/>
          </p:nvPr>
        </p:nvSpPr>
        <p:spPr/>
        <p:txBody>
          <a:bodyPr/>
          <a:lstStyle/>
          <a:p>
            <a:endParaRPr lang="zh-CN" altLang="en-US"/>
          </a:p>
        </p:txBody>
      </p:sp>
      <p:sp>
        <p:nvSpPr>
          <p:cNvPr id="5" name="灯片编号占位符 4"/>
          <p:cNvSpPr>
            <a:spLocks noGrp="1"/>
          </p:cNvSpPr>
          <p:nvPr>
            <p:ph type="sldNum" sz="quarter" idx="5"/>
          </p:nvPr>
        </p:nvSpPr>
        <p:spPr/>
        <p:txBody>
          <a:bodyPr/>
          <a:lstStyle/>
          <a:p>
            <a:fld id="{18383682-B170-4900-8DD4-617417A39CB7}" type="slidenum">
              <a:rPr lang="zh-CN" altLang="en-US" smtClean="0"/>
              <a:t>28</a:t>
            </a:fld>
            <a:endParaRPr lang="zh-CN" altLang="en-US"/>
          </a:p>
        </p:txBody>
      </p:sp>
    </p:spTree>
    <p:extLst>
      <p:ext uri="{BB962C8B-B14F-4D97-AF65-F5344CB8AC3E}">
        <p14:creationId xmlns:p14="http://schemas.microsoft.com/office/powerpoint/2010/main" val="3833531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PingFang SC" panose="020B0400000000000000" pitchFamily="34" charset="-122"/>
                <a:ea typeface="PingFang SC" panose="020B0400000000000000" pitchFamily="34" charset="-122"/>
              </a:rPr>
              <a:t>在立项之前，我们已做了一些前期准备。我们学习了软件开发相关知识以及项目所用到关键技术和软件。同时，我们队成员曾参加过腾飞杯、挑战杯、数学建模竞赛等学科竞赛，已积累了一定的科研竞赛思维和经验，</a:t>
            </a:r>
          </a:p>
          <a:p>
            <a:endParaRPr lang="zh-CN" altLang="en-US" dirty="0"/>
          </a:p>
        </p:txBody>
      </p:sp>
      <p:sp>
        <p:nvSpPr>
          <p:cNvPr id="4" name="页眉占位符 3"/>
          <p:cNvSpPr>
            <a:spLocks noGrp="1"/>
          </p:cNvSpPr>
          <p:nvPr>
            <p:ph type="hdr" sz="quarter"/>
          </p:nvPr>
        </p:nvSpPr>
        <p:spPr/>
        <p:txBody>
          <a:bodyPr/>
          <a:lstStyle/>
          <a:p>
            <a:endParaRPr lang="zh-CN" altLang="en-US"/>
          </a:p>
        </p:txBody>
      </p:sp>
      <p:sp>
        <p:nvSpPr>
          <p:cNvPr id="5" name="灯片编号占位符 4"/>
          <p:cNvSpPr>
            <a:spLocks noGrp="1"/>
          </p:cNvSpPr>
          <p:nvPr>
            <p:ph type="sldNum" sz="quarter" idx="5"/>
          </p:nvPr>
        </p:nvSpPr>
        <p:spPr/>
        <p:txBody>
          <a:bodyPr/>
          <a:lstStyle/>
          <a:p>
            <a:fld id="{18383682-B170-4900-8DD4-617417A39CB7}" type="slidenum">
              <a:rPr lang="zh-CN" altLang="en-US" smtClean="0"/>
              <a:t>3</a:t>
            </a:fld>
            <a:endParaRPr lang="zh-CN" altLang="en-US"/>
          </a:p>
        </p:txBody>
      </p:sp>
    </p:spTree>
    <p:extLst>
      <p:ext uri="{BB962C8B-B14F-4D97-AF65-F5344CB8AC3E}">
        <p14:creationId xmlns:p14="http://schemas.microsoft.com/office/powerpoint/2010/main" val="3265820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PingFang SC" panose="020B0400000000000000" pitchFamily="34" charset="-122"/>
                <a:ea typeface="PingFang SC" panose="020B0400000000000000" pitchFamily="34" charset="-122"/>
              </a:rPr>
              <a:t>同时，我们也对项目研究方向的相关文献展开了前期调研。以上均为项目后续的开展打下了坚实的基础。</a:t>
            </a:r>
          </a:p>
          <a:p>
            <a:endParaRPr kumimoji="1" lang="zh-CN" altLang="en-US" dirty="0"/>
          </a:p>
        </p:txBody>
      </p:sp>
      <p:sp>
        <p:nvSpPr>
          <p:cNvPr id="4" name="页眉占位符 3"/>
          <p:cNvSpPr>
            <a:spLocks noGrp="1"/>
          </p:cNvSpPr>
          <p:nvPr>
            <p:ph type="hdr" sz="quarter"/>
          </p:nvPr>
        </p:nvSpPr>
        <p:spPr/>
        <p:txBody>
          <a:bodyPr/>
          <a:lstStyle/>
          <a:p>
            <a:endParaRPr lang="zh-CN" altLang="en-US"/>
          </a:p>
        </p:txBody>
      </p:sp>
      <p:sp>
        <p:nvSpPr>
          <p:cNvPr id="5" name="灯片编号占位符 4"/>
          <p:cNvSpPr>
            <a:spLocks noGrp="1"/>
          </p:cNvSpPr>
          <p:nvPr>
            <p:ph type="sldNum" sz="quarter" idx="5"/>
          </p:nvPr>
        </p:nvSpPr>
        <p:spPr/>
        <p:txBody>
          <a:bodyPr/>
          <a:lstStyle/>
          <a:p>
            <a:fld id="{18383682-B170-4900-8DD4-617417A39CB7}" type="slidenum">
              <a:rPr lang="zh-CN" altLang="en-US" smtClean="0"/>
              <a:t>4</a:t>
            </a:fld>
            <a:endParaRPr lang="zh-CN" altLang="en-US"/>
          </a:p>
        </p:txBody>
      </p:sp>
    </p:spTree>
    <p:extLst>
      <p:ext uri="{BB962C8B-B14F-4D97-AF65-F5344CB8AC3E}">
        <p14:creationId xmlns:p14="http://schemas.microsoft.com/office/powerpoint/2010/main" val="1665742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PingFang SC" panose="020B0400000000000000" pitchFamily="34" charset="-122"/>
                <a:ea typeface="PingFang SC" panose="020B0400000000000000" pitchFamily="34" charset="-122"/>
              </a:rPr>
              <a:t>第二部分</a:t>
            </a:r>
            <a:r>
              <a:rPr lang="zh-CN" altLang="en-US" dirty="0">
                <a:effectLst/>
                <a:latin typeface="Helvetica Neue" panose="02000503000000020004" pitchFamily="2" charset="0"/>
                <a:ea typeface="PingFang SC" panose="020B0400000000000000" pitchFamily="34" charset="-122"/>
              </a:rPr>
              <a:t> </a:t>
            </a:r>
            <a:r>
              <a:rPr lang="zh-CN" altLang="en-US" dirty="0">
                <a:effectLst/>
                <a:latin typeface="PingFang SC" panose="020B0400000000000000" pitchFamily="34" charset="-122"/>
                <a:ea typeface="PingFang SC" panose="020B0400000000000000" pitchFamily="34" charset="-122"/>
              </a:rPr>
              <a:t>项目实施思路及成果展示 </a:t>
            </a:r>
            <a:r>
              <a:rPr lang="zh-CN" altLang="en-US" dirty="0">
                <a:effectLst/>
                <a:latin typeface="Helvetica Neue" panose="02000503000000020004" pitchFamily="2" charset="0"/>
                <a:ea typeface="PingFang SC" panose="020B0400000000000000" pitchFamily="34" charset="-122"/>
              </a:rPr>
              <a:t> </a:t>
            </a:r>
            <a:r>
              <a:rPr lang="zh-CN" altLang="en-US" dirty="0">
                <a:effectLst/>
                <a:latin typeface="PingFang SC" panose="020B0400000000000000" pitchFamily="34" charset="-122"/>
                <a:ea typeface="PingFang SC" panose="020B0400000000000000" pitchFamily="34" charset="-122"/>
              </a:rPr>
              <a:t>该项目选题意义立足于实现双碳目标，所用技术顺应当今时代技术融合大势所趋。</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ffectLst/>
              <a:latin typeface="PingFang SC" panose="020B0400000000000000" pitchFamily="34" charset="-122"/>
              <a:ea typeface="PingFang SC" panose="020B0400000000000000" pitchFamily="34" charset="-122"/>
            </a:endParaRPr>
          </a:p>
          <a:p>
            <a:endParaRPr kumimoji="1" lang="zh-CN" altLang="en-US" dirty="0"/>
          </a:p>
        </p:txBody>
      </p:sp>
      <p:sp>
        <p:nvSpPr>
          <p:cNvPr id="4" name="页眉占位符 3"/>
          <p:cNvSpPr>
            <a:spLocks noGrp="1"/>
          </p:cNvSpPr>
          <p:nvPr>
            <p:ph type="hdr" sz="quarter"/>
          </p:nvPr>
        </p:nvSpPr>
        <p:spPr/>
        <p:txBody>
          <a:bodyPr/>
          <a:lstStyle/>
          <a:p>
            <a:endParaRPr lang="zh-CN" altLang="en-US"/>
          </a:p>
        </p:txBody>
      </p:sp>
      <p:sp>
        <p:nvSpPr>
          <p:cNvPr id="5" name="灯片编号占位符 4"/>
          <p:cNvSpPr>
            <a:spLocks noGrp="1"/>
          </p:cNvSpPr>
          <p:nvPr>
            <p:ph type="sldNum" sz="quarter" idx="5"/>
          </p:nvPr>
        </p:nvSpPr>
        <p:spPr/>
        <p:txBody>
          <a:bodyPr/>
          <a:lstStyle/>
          <a:p>
            <a:fld id="{18383682-B170-4900-8DD4-617417A39CB7}" type="slidenum">
              <a:rPr lang="zh-CN" altLang="en-US" smtClean="0"/>
              <a:t>5</a:t>
            </a:fld>
            <a:endParaRPr lang="zh-CN" altLang="en-US"/>
          </a:p>
        </p:txBody>
      </p:sp>
    </p:spTree>
    <p:extLst>
      <p:ext uri="{BB962C8B-B14F-4D97-AF65-F5344CB8AC3E}">
        <p14:creationId xmlns:p14="http://schemas.microsoft.com/office/powerpoint/2010/main" val="2122106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PingFang SC" panose="020B0400000000000000" pitchFamily="34" charset="-122"/>
                <a:ea typeface="PingFang SC" panose="020B0400000000000000" pitchFamily="34" charset="-122"/>
              </a:rPr>
              <a:t>利用云计算、大数据、人工智能等技术搭建基于工业互联网的智慧能源系统数字孪生平台，为双碳战略提供智能化、最优化的战略技术服务。正所谓，功在当代，利在千秋。</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ffectLst/>
              <a:latin typeface="PingFang SC" panose="020B0400000000000000" pitchFamily="34" charset="-122"/>
              <a:ea typeface="PingFang SC" panose="020B0400000000000000" pitchFamily="34" charset="-122"/>
            </a:endParaRPr>
          </a:p>
          <a:p>
            <a:endParaRPr kumimoji="1" lang="zh-CN" altLang="en-US" dirty="0"/>
          </a:p>
        </p:txBody>
      </p:sp>
      <p:sp>
        <p:nvSpPr>
          <p:cNvPr id="4" name="页眉占位符 3"/>
          <p:cNvSpPr>
            <a:spLocks noGrp="1"/>
          </p:cNvSpPr>
          <p:nvPr>
            <p:ph type="hdr" sz="quarter"/>
          </p:nvPr>
        </p:nvSpPr>
        <p:spPr/>
        <p:txBody>
          <a:bodyPr/>
          <a:lstStyle/>
          <a:p>
            <a:endParaRPr lang="zh-CN" altLang="en-US"/>
          </a:p>
        </p:txBody>
      </p:sp>
      <p:sp>
        <p:nvSpPr>
          <p:cNvPr id="5" name="灯片编号占位符 4"/>
          <p:cNvSpPr>
            <a:spLocks noGrp="1"/>
          </p:cNvSpPr>
          <p:nvPr>
            <p:ph type="sldNum" sz="quarter" idx="5"/>
          </p:nvPr>
        </p:nvSpPr>
        <p:spPr/>
        <p:txBody>
          <a:bodyPr/>
          <a:lstStyle/>
          <a:p>
            <a:fld id="{18383682-B170-4900-8DD4-617417A39CB7}" type="slidenum">
              <a:rPr lang="zh-CN" altLang="en-US" smtClean="0"/>
              <a:t>6</a:t>
            </a:fld>
            <a:endParaRPr lang="zh-CN" altLang="en-US"/>
          </a:p>
        </p:txBody>
      </p:sp>
    </p:spTree>
    <p:extLst>
      <p:ext uri="{BB962C8B-B14F-4D97-AF65-F5344CB8AC3E}">
        <p14:creationId xmlns:p14="http://schemas.microsoft.com/office/powerpoint/2010/main" val="2703939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PingFang SC" panose="020B0400000000000000" pitchFamily="34" charset="-122"/>
                <a:ea typeface="PingFang SC" panose="020B0400000000000000" pitchFamily="34" charset="-122"/>
              </a:rPr>
              <a:t>该项目选题的创新点在于紧密结合时代需求融合工业互联网与云计算，具有广泛的适应性，同时采用</a:t>
            </a:r>
            <a:r>
              <a:rPr lang="en-US" altLang="zh-CN" dirty="0">
                <a:effectLst/>
                <a:latin typeface="Helvetica Neue" panose="02000503000000020004" pitchFamily="2" charset="0"/>
                <a:ea typeface="PingFang SC" panose="020B0400000000000000" pitchFamily="34" charset="-122"/>
              </a:rPr>
              <a:t>web</a:t>
            </a:r>
            <a:r>
              <a:rPr lang="zh-CN" altLang="en-US" dirty="0">
                <a:effectLst/>
                <a:latin typeface="PingFang SC" panose="020B0400000000000000" pitchFamily="34" charset="-122"/>
                <a:ea typeface="PingFang SC" panose="020B0400000000000000" pitchFamily="34" charset="-122"/>
              </a:rPr>
              <a:t>封装服务编写程序应用接口（也就是所谓的</a:t>
            </a:r>
            <a:r>
              <a:rPr lang="en-US" altLang="zh-CN" dirty="0">
                <a:effectLst/>
                <a:latin typeface="Helvetica Neue" panose="02000503000000020004" pitchFamily="2" charset="0"/>
                <a:ea typeface="PingFang SC" panose="020B0400000000000000" pitchFamily="34" charset="-122"/>
              </a:rPr>
              <a:t>API</a:t>
            </a:r>
            <a:r>
              <a:rPr lang="zh-CN" altLang="en-US" dirty="0">
                <a:effectLst/>
                <a:latin typeface="PingFang SC" panose="020B0400000000000000" pitchFamily="34" charset="-122"/>
                <a:ea typeface="PingFang SC" panose="020B0400000000000000" pitchFamily="34" charset="-122"/>
              </a:rPr>
              <a:t>）便于用户进行人机交互，快速而便捷的得到目标结果。</a:t>
            </a:r>
          </a:p>
          <a:p>
            <a:endParaRPr kumimoji="1" lang="zh-CN" altLang="en-US" dirty="0"/>
          </a:p>
        </p:txBody>
      </p:sp>
      <p:sp>
        <p:nvSpPr>
          <p:cNvPr id="4" name="页眉占位符 3"/>
          <p:cNvSpPr>
            <a:spLocks noGrp="1"/>
          </p:cNvSpPr>
          <p:nvPr>
            <p:ph type="hdr" sz="quarter"/>
          </p:nvPr>
        </p:nvSpPr>
        <p:spPr/>
        <p:txBody>
          <a:bodyPr/>
          <a:lstStyle/>
          <a:p>
            <a:endParaRPr lang="zh-CN" altLang="en-US"/>
          </a:p>
        </p:txBody>
      </p:sp>
      <p:sp>
        <p:nvSpPr>
          <p:cNvPr id="5" name="灯片编号占位符 4"/>
          <p:cNvSpPr>
            <a:spLocks noGrp="1"/>
          </p:cNvSpPr>
          <p:nvPr>
            <p:ph type="sldNum" sz="quarter" idx="5"/>
          </p:nvPr>
        </p:nvSpPr>
        <p:spPr/>
        <p:txBody>
          <a:bodyPr/>
          <a:lstStyle/>
          <a:p>
            <a:fld id="{18383682-B170-4900-8DD4-617417A39CB7}" type="slidenum">
              <a:rPr lang="zh-CN" altLang="en-US" smtClean="0"/>
              <a:t>7</a:t>
            </a:fld>
            <a:endParaRPr lang="zh-CN" altLang="en-US"/>
          </a:p>
        </p:txBody>
      </p:sp>
    </p:spTree>
    <p:extLst>
      <p:ext uri="{BB962C8B-B14F-4D97-AF65-F5344CB8AC3E}">
        <p14:creationId xmlns:p14="http://schemas.microsoft.com/office/powerpoint/2010/main" val="1750583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PingFang SC" panose="020B0400000000000000" pitchFamily="34" charset="-122"/>
                <a:ea typeface="PingFang SC" panose="020B0400000000000000" pitchFamily="34" charset="-122"/>
              </a:rPr>
              <a:t>该项目主要通过设计优化思想，拟解决原本单一的能源结构转变为引入多种新能源的混合能源系统结构而带来的能源系统配置寻优问题，并以软件的形式呈现。</a:t>
            </a:r>
          </a:p>
          <a:p>
            <a:endParaRPr kumimoji="1" lang="zh-CN" altLang="en-US" dirty="0"/>
          </a:p>
        </p:txBody>
      </p:sp>
      <p:sp>
        <p:nvSpPr>
          <p:cNvPr id="4" name="页眉占位符 3"/>
          <p:cNvSpPr>
            <a:spLocks noGrp="1"/>
          </p:cNvSpPr>
          <p:nvPr>
            <p:ph type="hdr" sz="quarter"/>
          </p:nvPr>
        </p:nvSpPr>
        <p:spPr/>
        <p:txBody>
          <a:bodyPr/>
          <a:lstStyle/>
          <a:p>
            <a:endParaRPr lang="zh-CN" altLang="en-US"/>
          </a:p>
        </p:txBody>
      </p:sp>
      <p:sp>
        <p:nvSpPr>
          <p:cNvPr id="5" name="灯片编号占位符 4"/>
          <p:cNvSpPr>
            <a:spLocks noGrp="1"/>
          </p:cNvSpPr>
          <p:nvPr>
            <p:ph type="sldNum" sz="quarter" idx="5"/>
          </p:nvPr>
        </p:nvSpPr>
        <p:spPr/>
        <p:txBody>
          <a:bodyPr/>
          <a:lstStyle/>
          <a:p>
            <a:fld id="{18383682-B170-4900-8DD4-617417A39CB7}" type="slidenum">
              <a:rPr lang="zh-CN" altLang="en-US" smtClean="0"/>
              <a:t>8</a:t>
            </a:fld>
            <a:endParaRPr lang="zh-CN" altLang="en-US"/>
          </a:p>
        </p:txBody>
      </p:sp>
    </p:spTree>
    <p:extLst>
      <p:ext uri="{BB962C8B-B14F-4D97-AF65-F5344CB8AC3E}">
        <p14:creationId xmlns:p14="http://schemas.microsoft.com/office/powerpoint/2010/main" val="2483138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该项目软件采用前后端分离的形式，前端主要采用目前流行的</a:t>
            </a:r>
            <a:r>
              <a:rPr kumimoji="1" lang="en-US" altLang="zh-CN" dirty="0"/>
              <a:t>Vue</a:t>
            </a:r>
            <a:r>
              <a:rPr kumimoji="1" lang="zh-CN" altLang="en-US" dirty="0"/>
              <a:t>框架，后端则采用高性能编程语言</a:t>
            </a:r>
            <a:r>
              <a:rPr kumimoji="1" lang="en-US" altLang="zh-CN" dirty="0"/>
              <a:t>Julia</a:t>
            </a:r>
            <a:r>
              <a:rPr kumimoji="1" lang="zh-CN" altLang="en-US" dirty="0"/>
              <a:t>进行计算求解。</a:t>
            </a:r>
          </a:p>
        </p:txBody>
      </p:sp>
      <p:sp>
        <p:nvSpPr>
          <p:cNvPr id="4" name="页眉占位符 3"/>
          <p:cNvSpPr>
            <a:spLocks noGrp="1"/>
          </p:cNvSpPr>
          <p:nvPr>
            <p:ph type="hdr" sz="quarter"/>
          </p:nvPr>
        </p:nvSpPr>
        <p:spPr/>
        <p:txBody>
          <a:bodyPr/>
          <a:lstStyle/>
          <a:p>
            <a:endParaRPr lang="zh-CN" altLang="en-US"/>
          </a:p>
        </p:txBody>
      </p:sp>
      <p:sp>
        <p:nvSpPr>
          <p:cNvPr id="5" name="灯片编号占位符 4"/>
          <p:cNvSpPr>
            <a:spLocks noGrp="1"/>
          </p:cNvSpPr>
          <p:nvPr>
            <p:ph type="sldNum" sz="quarter" idx="5"/>
          </p:nvPr>
        </p:nvSpPr>
        <p:spPr/>
        <p:txBody>
          <a:bodyPr/>
          <a:lstStyle/>
          <a:p>
            <a:fld id="{18383682-B170-4900-8DD4-617417A39CB7}" type="slidenum">
              <a:rPr lang="zh-CN" altLang="en-US" smtClean="0"/>
              <a:t>9</a:t>
            </a:fld>
            <a:endParaRPr lang="zh-CN" altLang="en-US"/>
          </a:p>
        </p:txBody>
      </p:sp>
    </p:spTree>
    <p:extLst>
      <p:ext uri="{BB962C8B-B14F-4D97-AF65-F5344CB8AC3E}">
        <p14:creationId xmlns:p14="http://schemas.microsoft.com/office/powerpoint/2010/main" val="6778808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标题幻灯片">
    <p:bg>
      <p:bgPr>
        <a:blipFill dpi="0" rotWithShape="1">
          <a:blip r:embed="rId2" cstate="email">
            <a:alphaModFix amt="9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blipFill dpi="0" rotWithShape="1">
            <a:blip r:embed="rId3">
              <a:alphaModFix amt="9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17682" y="3666270"/>
            <a:ext cx="12192000" cy="3191730"/>
          </a:xfrm>
          <a:prstGeom prst="rect">
            <a:avLst/>
          </a:prstGeom>
          <a:blipFill dpi="0" rotWithShape="1">
            <a:blip r:embed="rId4" cstate="email">
              <a:alphaModFix amt="92000"/>
              <a:lum bright="70000" contrast="-7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solidFill>
            <a:srgbClr val="00206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0" y="0"/>
            <a:ext cx="12192000" cy="6858000"/>
          </a:xfrm>
          <a:prstGeom prst="rect">
            <a:avLst/>
          </a:prstGeom>
          <a:blipFill dpi="0" rotWithShape="1">
            <a:blip r:embed="rId3">
              <a:alphaModFix amt="6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email">
            <a:duotone>
              <a:prstClr val="black"/>
              <a:schemeClr val="accent5">
                <a:lumMod val="75000"/>
                <a:tint val="45000"/>
                <a:satMod val="400000"/>
              </a:schemeClr>
            </a:duotone>
            <a:extLst>
              <a:ext uri="{28A0092B-C50C-407E-A947-70E740481C1C}">
                <a14:useLocalDpi xmlns:a14="http://schemas.microsoft.com/office/drawing/2010/main"/>
              </a:ext>
            </a:extLst>
          </a:blip>
          <a:srcRect/>
          <a:stretch>
            <a:fillRect/>
          </a:stretch>
        </p:blipFill>
        <p:spPr>
          <a:xfrm>
            <a:off x="0" y="0"/>
            <a:ext cx="12184380" cy="6858000"/>
          </a:xfrm>
          <a:prstGeom prst="rect">
            <a:avLst/>
          </a:prstGeom>
        </p:spPr>
      </p:pic>
      <p:sp>
        <p:nvSpPr>
          <p:cNvPr id="5" name="矩形 4"/>
          <p:cNvSpPr/>
          <p:nvPr userDrawn="1"/>
        </p:nvSpPr>
        <p:spPr>
          <a:xfrm>
            <a:off x="-7620" y="0"/>
            <a:ext cx="12192000" cy="6858000"/>
          </a:xfrm>
          <a:prstGeom prst="rect">
            <a:avLst/>
          </a:prstGeom>
          <a:blipFill dpi="0" rotWithShape="1">
            <a:blip r:embed="rId3">
              <a:alphaModFix amt="88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email">
            <a:duotone>
              <a:prstClr val="black"/>
              <a:schemeClr val="bg2">
                <a:lumMod val="50000"/>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a:xfrm>
            <a:off x="0" y="0"/>
            <a:ext cx="12192000" cy="6883400"/>
          </a:xfrm>
          <a:prstGeom prst="rect">
            <a:avLst/>
          </a:prstGeom>
        </p:spPr>
      </p:pic>
      <p:sp>
        <p:nvSpPr>
          <p:cNvPr id="4" name="矩形 3"/>
          <p:cNvSpPr/>
          <p:nvPr userDrawn="1"/>
        </p:nvSpPr>
        <p:spPr>
          <a:xfrm>
            <a:off x="0" y="0"/>
            <a:ext cx="12192000" cy="6858000"/>
          </a:xfrm>
          <a:prstGeom prst="rect">
            <a:avLst/>
          </a:prstGeom>
          <a:blipFill dpi="0" rotWithShape="1">
            <a:blip r:embed="rId4">
              <a:alphaModFix amt="9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2023/11/22</a:t>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0E7BEF65-0EC7-4310-98C4-82A18852193C}"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7BEF65-0EC7-4310-98C4-82A18852193C}"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7BEF65-0EC7-4310-98C4-82A18852193C}"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E7BEF65-0EC7-4310-98C4-82A18852193C}"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E7BEF65-0EC7-4310-98C4-82A18852193C}"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E7BEF65-0EC7-4310-98C4-82A18852193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4" name="页脚占位符 3"/>
          <p:cNvSpPr>
            <a:spLocks noGrp="1"/>
          </p:cNvSpPr>
          <p:nvPr>
            <p:ph type="ftr" sz="quarter" idx="10"/>
          </p:nvPr>
        </p:nvSpPr>
        <p:spPr/>
        <p:txBody>
          <a:bodyPr/>
          <a:lstStyle/>
          <a:p>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E7BEF65-0EC7-4310-98C4-82A18852193C}"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E7BEF65-0EC7-4310-98C4-82A18852193C}"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E7BEF65-0EC7-4310-98C4-82A18852193C}"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7BEF65-0EC7-4310-98C4-82A18852193C}"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7BEF65-0EC7-4310-98C4-82A18852193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a:fillRect/>
          </a:stretch>
        </p:blipFill>
        <p:spPr>
          <a:xfrm>
            <a:off x="174342" y="7315"/>
            <a:ext cx="2334772" cy="679809"/>
          </a:xfrm>
          <a:prstGeom prst="rect">
            <a:avLst/>
          </a:prstGeom>
        </p:spPr>
      </p:pic>
      <p:cxnSp>
        <p:nvCxnSpPr>
          <p:cNvPr id="11" name="直接连接符 10"/>
          <p:cNvCxnSpPr/>
          <p:nvPr userDrawn="1"/>
        </p:nvCxnSpPr>
        <p:spPr>
          <a:xfrm>
            <a:off x="41975" y="687124"/>
            <a:ext cx="12108050" cy="0"/>
          </a:xfrm>
          <a:prstGeom prst="line">
            <a:avLst/>
          </a:prstGeom>
          <a:ln w="28575">
            <a:solidFill>
              <a:srgbClr val="00467F"/>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165114" y="835718"/>
            <a:ext cx="11861772" cy="531215"/>
          </a:xfrm>
          <a:prstGeom prst="rect">
            <a:avLst/>
          </a:prstGeom>
          <a:solidFill>
            <a:srgbClr val="004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Wingdings" panose="05000000000000000000" pitchFamily="2" charset="2"/>
              <a:buNone/>
            </a:pPr>
            <a:endParaRPr lang="zh-CN" altLang="en-US" sz="2800" dirty="0">
              <a:solidFill>
                <a:schemeClr val="bg1"/>
              </a:solidFill>
            </a:endParaRPr>
          </a:p>
        </p:txBody>
      </p:sp>
      <p:sp>
        <p:nvSpPr>
          <p:cNvPr id="6" name="页脚占位符 4"/>
          <p:cNvSpPr>
            <a:spLocks noGrp="1"/>
          </p:cNvSpPr>
          <p:nvPr>
            <p:ph type="ftr" sz="quarter" idx="11"/>
          </p:nvPr>
        </p:nvSpPr>
        <p:spPr>
          <a:xfrm>
            <a:off x="11265685" y="6356350"/>
            <a:ext cx="913648" cy="291105"/>
          </a:xfrm>
          <a:prstGeom prst="rect">
            <a:avLst/>
          </a:prstGeom>
        </p:spPr>
        <p:txBody>
          <a:bodyPr/>
          <a:lstStyle/>
          <a:p>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a:fillRect/>
          </a:stretch>
        </p:blipFill>
        <p:spPr>
          <a:xfrm>
            <a:off x="174342" y="7315"/>
            <a:ext cx="2334772" cy="679809"/>
          </a:xfrm>
          <a:prstGeom prst="rect">
            <a:avLst/>
          </a:prstGeom>
        </p:spPr>
      </p:pic>
      <p:cxnSp>
        <p:nvCxnSpPr>
          <p:cNvPr id="11" name="直接连接符 10"/>
          <p:cNvCxnSpPr/>
          <p:nvPr userDrawn="1"/>
        </p:nvCxnSpPr>
        <p:spPr>
          <a:xfrm>
            <a:off x="41975" y="687124"/>
            <a:ext cx="12108050" cy="0"/>
          </a:xfrm>
          <a:prstGeom prst="line">
            <a:avLst/>
          </a:prstGeom>
          <a:ln w="28575">
            <a:solidFill>
              <a:srgbClr val="00467F"/>
            </a:solidFill>
          </a:ln>
        </p:spPr>
        <p:style>
          <a:lnRef idx="1">
            <a:schemeClr val="accent1"/>
          </a:lnRef>
          <a:fillRef idx="0">
            <a:schemeClr val="accent1"/>
          </a:fillRef>
          <a:effectRef idx="0">
            <a:schemeClr val="accent1"/>
          </a:effectRef>
          <a:fontRef idx="minor">
            <a:schemeClr val="tx1"/>
          </a:fontRef>
        </p:style>
      </p:cxnSp>
      <p:sp>
        <p:nvSpPr>
          <p:cNvPr id="5" name="页脚占位符 4"/>
          <p:cNvSpPr>
            <a:spLocks noGrp="1"/>
          </p:cNvSpPr>
          <p:nvPr>
            <p:ph type="ftr" sz="quarter" idx="11"/>
          </p:nvPr>
        </p:nvSpPr>
        <p:spPr>
          <a:xfrm>
            <a:off x="11265685" y="6356350"/>
            <a:ext cx="913648" cy="291105"/>
          </a:xfrm>
          <a:prstGeom prst="rect">
            <a:avLst/>
          </a:prstGeom>
        </p:spPr>
        <p:txBody>
          <a:bodyPr/>
          <a:lstStyle/>
          <a:p>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矩形 11"/>
          <p:cNvSpPr/>
          <p:nvPr userDrawn="1"/>
        </p:nvSpPr>
        <p:spPr>
          <a:xfrm>
            <a:off x="165114" y="835718"/>
            <a:ext cx="11861772" cy="531215"/>
          </a:xfrm>
          <a:prstGeom prst="rect">
            <a:avLst/>
          </a:prstGeom>
          <a:solidFill>
            <a:srgbClr val="184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a:buFont typeface="Wingdings" panose="05000000000000000000" pitchFamily="2" charset="2"/>
              <a:buChar char="Ø"/>
            </a:pPr>
            <a:r>
              <a:rPr lang="zh-CN" altLang="en-US" sz="2800" dirty="0">
                <a:solidFill>
                  <a:schemeClr val="bg1"/>
                </a:solidFill>
                <a:latin typeface="+mj-ea"/>
                <a:ea typeface="+mj-ea"/>
              </a:rPr>
              <a:t> </a:t>
            </a:r>
            <a:endParaRPr lang="zh-CN" altLang="en-US" sz="2800" dirty="0">
              <a:solidFill>
                <a:schemeClr val="bg1"/>
              </a:solidFill>
            </a:endParaRPr>
          </a:p>
        </p:txBody>
      </p:sp>
      <p:sp>
        <p:nvSpPr>
          <p:cNvPr id="15" name="矩形 14"/>
          <p:cNvSpPr/>
          <p:nvPr/>
        </p:nvSpPr>
        <p:spPr>
          <a:xfrm>
            <a:off x="5592535" y="-19135"/>
            <a:ext cx="1445323" cy="699063"/>
          </a:xfrm>
          <a:prstGeom prst="rect">
            <a:avLst/>
          </a:prstGeom>
          <a:solidFill>
            <a:srgbClr val="18498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75520" tIns="37760" rIns="75520" bIns="377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6" name="TextBox 6"/>
          <p:cNvSpPr txBox="1"/>
          <p:nvPr/>
        </p:nvSpPr>
        <p:spPr>
          <a:xfrm>
            <a:off x="5576358" y="164595"/>
            <a:ext cx="1477676"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rPr>
              <a:t>前期研究基础</a:t>
            </a:r>
          </a:p>
        </p:txBody>
      </p:sp>
      <p:sp>
        <p:nvSpPr>
          <p:cNvPr id="20" name="TextBox 9"/>
          <p:cNvSpPr txBox="1"/>
          <p:nvPr/>
        </p:nvSpPr>
        <p:spPr>
          <a:xfrm>
            <a:off x="7168427" y="177726"/>
            <a:ext cx="2593660"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lumMod val="65000"/>
                    <a:lumOff val="35000"/>
                  </a:schemeClr>
                </a:solidFill>
                <a:effectLst/>
                <a:uLnTx/>
                <a:uFillTx/>
                <a:latin typeface="Times New Roman" panose="02020603050405020304" pitchFamily="18" charset="0"/>
                <a:ea typeface="微软雅黑" panose="020B0503020204020204" pitchFamily="34" charset="-122"/>
              </a:rPr>
              <a:t>项目实施思路及成果展示</a:t>
            </a:r>
          </a:p>
        </p:txBody>
      </p:sp>
      <p:cxnSp>
        <p:nvCxnSpPr>
          <p:cNvPr id="23" name="直接连接符 22"/>
          <p:cNvCxnSpPr/>
          <p:nvPr/>
        </p:nvCxnSpPr>
        <p:spPr>
          <a:xfrm>
            <a:off x="7124003" y="260808"/>
            <a:ext cx="0" cy="22435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a:fillRect/>
          </a:stretch>
        </p:blipFill>
        <p:spPr>
          <a:xfrm>
            <a:off x="165114" y="20077"/>
            <a:ext cx="2353052" cy="620641"/>
          </a:xfrm>
          <a:prstGeom prst="rect">
            <a:avLst/>
          </a:prstGeom>
        </p:spPr>
      </p:pic>
      <p:cxnSp>
        <p:nvCxnSpPr>
          <p:cNvPr id="27" name="直接连接符 26"/>
          <p:cNvCxnSpPr/>
          <p:nvPr userDrawn="1"/>
        </p:nvCxnSpPr>
        <p:spPr>
          <a:xfrm>
            <a:off x="9789583" y="261106"/>
            <a:ext cx="0" cy="22435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9"/>
          <p:cNvSpPr txBox="1"/>
          <p:nvPr userDrawn="1"/>
        </p:nvSpPr>
        <p:spPr>
          <a:xfrm>
            <a:off x="9816192" y="175665"/>
            <a:ext cx="1011025"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lumMod val="65000"/>
                    <a:lumOff val="35000"/>
                  </a:schemeClr>
                </a:solidFill>
                <a:effectLst/>
                <a:uLnTx/>
                <a:uFillTx/>
                <a:latin typeface="Times New Roman" panose="02020603050405020304" pitchFamily="18" charset="0"/>
                <a:ea typeface="微软雅黑" panose="020B0503020204020204" pitchFamily="34" charset="-122"/>
              </a:rPr>
              <a:t>项目管理</a:t>
            </a:r>
          </a:p>
        </p:txBody>
      </p:sp>
      <p:cxnSp>
        <p:nvCxnSpPr>
          <p:cNvPr id="29" name="直接连接符 28"/>
          <p:cNvCxnSpPr/>
          <p:nvPr userDrawn="1"/>
        </p:nvCxnSpPr>
        <p:spPr>
          <a:xfrm>
            <a:off x="10854713" y="261106"/>
            <a:ext cx="0" cy="22435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9"/>
          <p:cNvSpPr txBox="1"/>
          <p:nvPr userDrawn="1"/>
        </p:nvSpPr>
        <p:spPr>
          <a:xfrm>
            <a:off x="10874915" y="186018"/>
            <a:ext cx="1050371"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lumMod val="65000"/>
                    <a:lumOff val="35000"/>
                  </a:schemeClr>
                </a:solidFill>
                <a:effectLst/>
                <a:uLnTx/>
                <a:uFillTx/>
                <a:latin typeface="Times New Roman" panose="02020603050405020304" pitchFamily="18" charset="0"/>
                <a:ea typeface="微软雅黑" panose="020B0503020204020204" pitchFamily="34" charset="-122"/>
              </a:rPr>
              <a:t>项目保障</a:t>
            </a:r>
          </a:p>
        </p:txBody>
      </p:sp>
      <p:cxnSp>
        <p:nvCxnSpPr>
          <p:cNvPr id="11" name="直接连接符 10"/>
          <p:cNvCxnSpPr/>
          <p:nvPr userDrawn="1"/>
        </p:nvCxnSpPr>
        <p:spPr>
          <a:xfrm>
            <a:off x="41975" y="687124"/>
            <a:ext cx="12108050" cy="0"/>
          </a:xfrm>
          <a:prstGeom prst="line">
            <a:avLst/>
          </a:prstGeom>
          <a:ln w="28575">
            <a:solidFill>
              <a:srgbClr val="00467F"/>
            </a:solidFill>
          </a:ln>
        </p:spPr>
        <p:style>
          <a:lnRef idx="1">
            <a:schemeClr val="accent1"/>
          </a:lnRef>
          <a:fillRef idx="0">
            <a:schemeClr val="accent1"/>
          </a:fillRef>
          <a:effectRef idx="0">
            <a:schemeClr val="accent1"/>
          </a:effectRef>
          <a:fontRef idx="minor">
            <a:schemeClr val="tx1"/>
          </a:fontRef>
        </p:style>
      </p:cxnSp>
      <p:sp>
        <p:nvSpPr>
          <p:cNvPr id="17" name="页脚占位符 4"/>
          <p:cNvSpPr>
            <a:spLocks noGrp="1"/>
          </p:cNvSpPr>
          <p:nvPr>
            <p:ph type="ftr" sz="quarter" idx="11"/>
          </p:nvPr>
        </p:nvSpPr>
        <p:spPr>
          <a:xfrm>
            <a:off x="11265685" y="6356350"/>
            <a:ext cx="913648" cy="291105"/>
          </a:xfrm>
          <a:prstGeom prst="rect">
            <a:avLst/>
          </a:prstGeom>
        </p:spPr>
        <p:txBody>
          <a:bodyPr/>
          <a:lstStyle/>
          <a:p>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cxnSp>
        <p:nvCxnSpPr>
          <p:cNvPr id="11" name="直接连接符 10"/>
          <p:cNvCxnSpPr/>
          <p:nvPr userDrawn="1"/>
        </p:nvCxnSpPr>
        <p:spPr>
          <a:xfrm>
            <a:off x="41975" y="687124"/>
            <a:ext cx="12108050" cy="0"/>
          </a:xfrm>
          <a:prstGeom prst="line">
            <a:avLst/>
          </a:prstGeom>
          <a:ln w="28575">
            <a:solidFill>
              <a:srgbClr val="00467F"/>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165114" y="835718"/>
            <a:ext cx="11861772" cy="531215"/>
          </a:xfrm>
          <a:prstGeom prst="rect">
            <a:avLst/>
          </a:prstGeom>
          <a:solidFill>
            <a:srgbClr val="184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a:buFont typeface="Wingdings" panose="05000000000000000000" pitchFamily="2" charset="2"/>
              <a:buChar char="Ø"/>
            </a:pPr>
            <a:r>
              <a:rPr lang="zh-CN" altLang="en-US" sz="2800" dirty="0">
                <a:solidFill>
                  <a:schemeClr val="bg1"/>
                </a:solidFill>
                <a:latin typeface="+mj-ea"/>
                <a:ea typeface="+mj-ea"/>
              </a:rPr>
              <a:t> </a:t>
            </a:r>
            <a:endParaRPr lang="zh-CN" altLang="en-US" sz="2800" dirty="0">
              <a:solidFill>
                <a:schemeClr val="bg1"/>
              </a:solidFill>
            </a:endParaRPr>
          </a:p>
        </p:txBody>
      </p:sp>
      <p:pic>
        <p:nvPicPr>
          <p:cNvPr id="4" name="图片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a:fillRect/>
          </a:stretch>
        </p:blipFill>
        <p:spPr>
          <a:xfrm>
            <a:off x="165114" y="20077"/>
            <a:ext cx="2353052" cy="620641"/>
          </a:xfrm>
          <a:prstGeom prst="rect">
            <a:avLst/>
          </a:prstGeom>
        </p:spPr>
      </p:pic>
      <p:sp>
        <p:nvSpPr>
          <p:cNvPr id="16" name="页脚占位符 4"/>
          <p:cNvSpPr>
            <a:spLocks noGrp="1"/>
          </p:cNvSpPr>
          <p:nvPr>
            <p:ph type="ftr" sz="quarter" idx="11"/>
          </p:nvPr>
        </p:nvSpPr>
        <p:spPr>
          <a:xfrm>
            <a:off x="11265685" y="6356350"/>
            <a:ext cx="913648" cy="291105"/>
          </a:xfrm>
          <a:prstGeom prst="rect">
            <a:avLst/>
          </a:prstGeom>
        </p:spPr>
        <p:txBody>
          <a:bodyPr/>
          <a:lstStyle/>
          <a:p>
            <a:endParaRPr lang="zh-CN" altLang="en-US" dirty="0"/>
          </a:p>
        </p:txBody>
      </p:sp>
      <p:sp>
        <p:nvSpPr>
          <p:cNvPr id="13" name="矩形 12">
            <a:extLst>
              <a:ext uri="{FF2B5EF4-FFF2-40B4-BE49-F238E27FC236}">
                <a16:creationId xmlns:a16="http://schemas.microsoft.com/office/drawing/2014/main" id="{D8C319B1-A472-1470-2691-54994E1FA772}"/>
              </a:ext>
            </a:extLst>
          </p:cNvPr>
          <p:cNvSpPr/>
          <p:nvPr userDrawn="1"/>
        </p:nvSpPr>
        <p:spPr>
          <a:xfrm>
            <a:off x="7173771" y="2031"/>
            <a:ext cx="2569957" cy="699063"/>
          </a:xfrm>
          <a:prstGeom prst="rect">
            <a:avLst/>
          </a:prstGeom>
          <a:solidFill>
            <a:srgbClr val="18498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75520" tIns="37760" rIns="75520" bIns="377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4" name="TextBox 6">
            <a:extLst>
              <a:ext uri="{FF2B5EF4-FFF2-40B4-BE49-F238E27FC236}">
                <a16:creationId xmlns:a16="http://schemas.microsoft.com/office/drawing/2014/main" id="{44FDF3B3-55F9-B6C5-D271-26D39A72C5FF}"/>
              </a:ext>
            </a:extLst>
          </p:cNvPr>
          <p:cNvSpPr txBox="1"/>
          <p:nvPr userDrawn="1"/>
        </p:nvSpPr>
        <p:spPr>
          <a:xfrm>
            <a:off x="5576358" y="164595"/>
            <a:ext cx="1477676"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lumMod val="65000"/>
                    <a:lumOff val="35000"/>
                  </a:schemeClr>
                </a:solidFill>
                <a:effectLst/>
                <a:uLnTx/>
                <a:uFillTx/>
                <a:latin typeface="Times New Roman" panose="02020603050405020304" pitchFamily="18" charset="0"/>
                <a:ea typeface="微软雅黑" panose="020B0503020204020204" pitchFamily="34" charset="-122"/>
                <a:cs typeface="+mn-cs"/>
              </a:rPr>
              <a:t>前期研究基础</a:t>
            </a:r>
          </a:p>
        </p:txBody>
      </p:sp>
      <p:sp>
        <p:nvSpPr>
          <p:cNvPr id="20" name="TextBox 9">
            <a:extLst>
              <a:ext uri="{FF2B5EF4-FFF2-40B4-BE49-F238E27FC236}">
                <a16:creationId xmlns:a16="http://schemas.microsoft.com/office/drawing/2014/main" id="{F754EE39-760E-AF56-C6BB-112B66877C2C}"/>
              </a:ext>
            </a:extLst>
          </p:cNvPr>
          <p:cNvSpPr txBox="1"/>
          <p:nvPr userDrawn="1"/>
        </p:nvSpPr>
        <p:spPr>
          <a:xfrm>
            <a:off x="7193973" y="177726"/>
            <a:ext cx="2568114"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cs typeface="+mn-cs"/>
              </a:rPr>
              <a:t>项目实施思路及成果展示</a:t>
            </a:r>
          </a:p>
        </p:txBody>
      </p:sp>
      <p:cxnSp>
        <p:nvCxnSpPr>
          <p:cNvPr id="23" name="直接连接符 22">
            <a:extLst>
              <a:ext uri="{FF2B5EF4-FFF2-40B4-BE49-F238E27FC236}">
                <a16:creationId xmlns:a16="http://schemas.microsoft.com/office/drawing/2014/main" id="{872498E6-55ED-3C45-3866-51BAA9CFCC37}"/>
              </a:ext>
            </a:extLst>
          </p:cNvPr>
          <p:cNvCxnSpPr/>
          <p:nvPr userDrawn="1"/>
        </p:nvCxnSpPr>
        <p:spPr>
          <a:xfrm>
            <a:off x="7124003" y="260808"/>
            <a:ext cx="0" cy="22435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93DEBC95-B1DC-71E0-DBD0-99423C1A69B8}"/>
              </a:ext>
            </a:extLst>
          </p:cNvPr>
          <p:cNvCxnSpPr/>
          <p:nvPr userDrawn="1"/>
        </p:nvCxnSpPr>
        <p:spPr>
          <a:xfrm>
            <a:off x="9789583" y="261106"/>
            <a:ext cx="0" cy="22435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9">
            <a:extLst>
              <a:ext uri="{FF2B5EF4-FFF2-40B4-BE49-F238E27FC236}">
                <a16:creationId xmlns:a16="http://schemas.microsoft.com/office/drawing/2014/main" id="{3B4204CD-3869-79EF-3394-2BCBEA748E59}"/>
              </a:ext>
            </a:extLst>
          </p:cNvPr>
          <p:cNvSpPr txBox="1"/>
          <p:nvPr userDrawn="1"/>
        </p:nvSpPr>
        <p:spPr>
          <a:xfrm>
            <a:off x="9816192" y="175665"/>
            <a:ext cx="1011025"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lumMod val="65000"/>
                    <a:lumOff val="35000"/>
                  </a:schemeClr>
                </a:solidFill>
                <a:effectLst/>
                <a:uLnTx/>
                <a:uFillTx/>
                <a:latin typeface="Times New Roman" panose="02020603050405020304" pitchFamily="18" charset="0"/>
                <a:ea typeface="微软雅黑" panose="020B0503020204020204" pitchFamily="34" charset="-122"/>
              </a:rPr>
              <a:t>项目管理</a:t>
            </a:r>
          </a:p>
        </p:txBody>
      </p:sp>
      <p:cxnSp>
        <p:nvCxnSpPr>
          <p:cNvPr id="29" name="直接连接符 28">
            <a:extLst>
              <a:ext uri="{FF2B5EF4-FFF2-40B4-BE49-F238E27FC236}">
                <a16:creationId xmlns:a16="http://schemas.microsoft.com/office/drawing/2014/main" id="{0E1E0C3C-1ACF-0B6A-15B1-A3967B199659}"/>
              </a:ext>
            </a:extLst>
          </p:cNvPr>
          <p:cNvCxnSpPr/>
          <p:nvPr userDrawn="1"/>
        </p:nvCxnSpPr>
        <p:spPr>
          <a:xfrm>
            <a:off x="10854713" y="261106"/>
            <a:ext cx="0" cy="22435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9">
            <a:extLst>
              <a:ext uri="{FF2B5EF4-FFF2-40B4-BE49-F238E27FC236}">
                <a16:creationId xmlns:a16="http://schemas.microsoft.com/office/drawing/2014/main" id="{3CCB82B3-CDAB-D6F1-C105-44BD37BF929F}"/>
              </a:ext>
            </a:extLst>
          </p:cNvPr>
          <p:cNvSpPr txBox="1"/>
          <p:nvPr userDrawn="1"/>
        </p:nvSpPr>
        <p:spPr>
          <a:xfrm>
            <a:off x="10874915" y="186018"/>
            <a:ext cx="1050371"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lumMod val="65000"/>
                    <a:lumOff val="35000"/>
                  </a:schemeClr>
                </a:solidFill>
                <a:effectLst/>
                <a:uLnTx/>
                <a:uFillTx/>
                <a:latin typeface="Times New Roman" panose="02020603050405020304" pitchFamily="18" charset="0"/>
                <a:ea typeface="微软雅黑" panose="020B0503020204020204" pitchFamily="34" charset="-122"/>
              </a:rPr>
              <a:t>项目保障</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cxnSp>
        <p:nvCxnSpPr>
          <p:cNvPr id="11" name="直接连接符 10"/>
          <p:cNvCxnSpPr/>
          <p:nvPr userDrawn="1"/>
        </p:nvCxnSpPr>
        <p:spPr>
          <a:xfrm>
            <a:off x="41975" y="687124"/>
            <a:ext cx="12108050" cy="0"/>
          </a:xfrm>
          <a:prstGeom prst="line">
            <a:avLst/>
          </a:prstGeom>
          <a:ln w="28575">
            <a:solidFill>
              <a:srgbClr val="00467F"/>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165114" y="835718"/>
            <a:ext cx="11861772" cy="531215"/>
          </a:xfrm>
          <a:prstGeom prst="rect">
            <a:avLst/>
          </a:prstGeom>
          <a:solidFill>
            <a:srgbClr val="184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a:buFont typeface="Wingdings" panose="05000000000000000000" pitchFamily="2" charset="2"/>
              <a:buChar char="Ø"/>
            </a:pPr>
            <a:r>
              <a:rPr lang="zh-CN" altLang="en-US" sz="2800" dirty="0">
                <a:solidFill>
                  <a:schemeClr val="bg1"/>
                </a:solidFill>
                <a:latin typeface="+mj-ea"/>
                <a:ea typeface="+mj-ea"/>
              </a:rPr>
              <a:t> </a:t>
            </a:r>
            <a:endParaRPr lang="zh-CN" altLang="en-US" sz="2800" dirty="0">
              <a:solidFill>
                <a:schemeClr val="bg1"/>
              </a:solidFill>
            </a:endParaRPr>
          </a:p>
        </p:txBody>
      </p:sp>
      <p:sp>
        <p:nvSpPr>
          <p:cNvPr id="15" name="矩形 14"/>
          <p:cNvSpPr/>
          <p:nvPr/>
        </p:nvSpPr>
        <p:spPr>
          <a:xfrm>
            <a:off x="9812544" y="-11935"/>
            <a:ext cx="1018319" cy="684664"/>
          </a:xfrm>
          <a:prstGeom prst="rect">
            <a:avLst/>
          </a:prstGeom>
          <a:solidFill>
            <a:srgbClr val="18498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75520" tIns="37760" rIns="75520" bIns="377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4" name="图片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a:fillRect/>
          </a:stretch>
        </p:blipFill>
        <p:spPr>
          <a:xfrm>
            <a:off x="165114" y="20077"/>
            <a:ext cx="2353052" cy="620641"/>
          </a:xfrm>
          <a:prstGeom prst="rect">
            <a:avLst/>
          </a:prstGeom>
        </p:spPr>
      </p:pic>
      <p:sp>
        <p:nvSpPr>
          <p:cNvPr id="16" name="页脚占位符 4"/>
          <p:cNvSpPr>
            <a:spLocks noGrp="1"/>
          </p:cNvSpPr>
          <p:nvPr>
            <p:ph type="ftr" sz="quarter" idx="11"/>
          </p:nvPr>
        </p:nvSpPr>
        <p:spPr>
          <a:xfrm>
            <a:off x="11265685" y="6356350"/>
            <a:ext cx="913648" cy="291105"/>
          </a:xfrm>
          <a:prstGeom prst="rect">
            <a:avLst/>
          </a:prstGeom>
        </p:spPr>
        <p:txBody>
          <a:bodyPr/>
          <a:lstStyle/>
          <a:p>
            <a:endParaRPr lang="zh-CN" altLang="en-US" dirty="0"/>
          </a:p>
        </p:txBody>
      </p:sp>
      <p:sp>
        <p:nvSpPr>
          <p:cNvPr id="3" name="TextBox 6">
            <a:extLst>
              <a:ext uri="{FF2B5EF4-FFF2-40B4-BE49-F238E27FC236}">
                <a16:creationId xmlns:a16="http://schemas.microsoft.com/office/drawing/2014/main" id="{3B28D821-B681-9FF9-D123-952257B692B6}"/>
              </a:ext>
            </a:extLst>
          </p:cNvPr>
          <p:cNvSpPr txBox="1"/>
          <p:nvPr userDrawn="1"/>
        </p:nvSpPr>
        <p:spPr>
          <a:xfrm>
            <a:off x="5576358" y="164595"/>
            <a:ext cx="1477676"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lumMod val="65000"/>
                    <a:lumOff val="35000"/>
                  </a:schemeClr>
                </a:solidFill>
                <a:effectLst/>
                <a:uLnTx/>
                <a:uFillTx/>
                <a:latin typeface="Times New Roman" panose="02020603050405020304" pitchFamily="18" charset="0"/>
                <a:ea typeface="微软雅黑" panose="020B0503020204020204" pitchFamily="34" charset="-122"/>
                <a:cs typeface="+mn-cs"/>
              </a:rPr>
              <a:t>前期研究基础</a:t>
            </a:r>
          </a:p>
        </p:txBody>
      </p:sp>
      <p:sp>
        <p:nvSpPr>
          <p:cNvPr id="5" name="TextBox 9">
            <a:extLst>
              <a:ext uri="{FF2B5EF4-FFF2-40B4-BE49-F238E27FC236}">
                <a16:creationId xmlns:a16="http://schemas.microsoft.com/office/drawing/2014/main" id="{586A8C62-3798-B18F-7417-4AE1973178AD}"/>
              </a:ext>
            </a:extLst>
          </p:cNvPr>
          <p:cNvSpPr txBox="1"/>
          <p:nvPr userDrawn="1"/>
        </p:nvSpPr>
        <p:spPr>
          <a:xfrm>
            <a:off x="7168427" y="177726"/>
            <a:ext cx="2593660"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lumMod val="65000"/>
                    <a:lumOff val="35000"/>
                  </a:schemeClr>
                </a:solidFill>
                <a:effectLst/>
                <a:uLnTx/>
                <a:uFillTx/>
                <a:latin typeface="Times New Roman" panose="02020603050405020304" pitchFamily="18" charset="0"/>
                <a:ea typeface="微软雅黑" panose="020B0503020204020204" pitchFamily="34" charset="-122"/>
              </a:rPr>
              <a:t>项目实施思路及成果展示</a:t>
            </a:r>
          </a:p>
        </p:txBody>
      </p:sp>
      <p:cxnSp>
        <p:nvCxnSpPr>
          <p:cNvPr id="6" name="直接连接符 5">
            <a:extLst>
              <a:ext uri="{FF2B5EF4-FFF2-40B4-BE49-F238E27FC236}">
                <a16:creationId xmlns:a16="http://schemas.microsoft.com/office/drawing/2014/main" id="{A09AA0AC-83B3-5887-E75E-A9590F9FBBFE}"/>
              </a:ext>
            </a:extLst>
          </p:cNvPr>
          <p:cNvCxnSpPr/>
          <p:nvPr userDrawn="1"/>
        </p:nvCxnSpPr>
        <p:spPr>
          <a:xfrm>
            <a:off x="7124003" y="260808"/>
            <a:ext cx="0" cy="22435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EE6D77F1-D89A-016C-3CD5-38FA7EED930A}"/>
              </a:ext>
            </a:extLst>
          </p:cNvPr>
          <p:cNvCxnSpPr/>
          <p:nvPr userDrawn="1"/>
        </p:nvCxnSpPr>
        <p:spPr>
          <a:xfrm>
            <a:off x="9789583" y="261106"/>
            <a:ext cx="0" cy="22435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9">
            <a:extLst>
              <a:ext uri="{FF2B5EF4-FFF2-40B4-BE49-F238E27FC236}">
                <a16:creationId xmlns:a16="http://schemas.microsoft.com/office/drawing/2014/main" id="{69EDC106-9CA3-1695-DD83-37070A84FA17}"/>
              </a:ext>
            </a:extLst>
          </p:cNvPr>
          <p:cNvSpPr txBox="1"/>
          <p:nvPr userDrawn="1"/>
        </p:nvSpPr>
        <p:spPr>
          <a:xfrm>
            <a:off x="9816192" y="175665"/>
            <a:ext cx="1011025"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rPr>
              <a:t>项目管理</a:t>
            </a:r>
          </a:p>
        </p:txBody>
      </p:sp>
      <p:cxnSp>
        <p:nvCxnSpPr>
          <p:cNvPr id="9" name="直接连接符 8">
            <a:extLst>
              <a:ext uri="{FF2B5EF4-FFF2-40B4-BE49-F238E27FC236}">
                <a16:creationId xmlns:a16="http://schemas.microsoft.com/office/drawing/2014/main" id="{5F3CE5E1-EE42-85C0-BB32-F59601D73045}"/>
              </a:ext>
            </a:extLst>
          </p:cNvPr>
          <p:cNvCxnSpPr/>
          <p:nvPr userDrawn="1"/>
        </p:nvCxnSpPr>
        <p:spPr>
          <a:xfrm>
            <a:off x="10854713" y="261106"/>
            <a:ext cx="0" cy="22435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3959CC2-C447-3821-DFEA-61A0ED450EA0}"/>
              </a:ext>
            </a:extLst>
          </p:cNvPr>
          <p:cNvSpPr txBox="1"/>
          <p:nvPr userDrawn="1"/>
        </p:nvSpPr>
        <p:spPr>
          <a:xfrm>
            <a:off x="10874915" y="186018"/>
            <a:ext cx="1050371"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lumMod val="65000"/>
                    <a:lumOff val="35000"/>
                  </a:schemeClr>
                </a:solidFill>
                <a:effectLst/>
                <a:uLnTx/>
                <a:uFillTx/>
                <a:latin typeface="Times New Roman" panose="02020603050405020304" pitchFamily="18" charset="0"/>
                <a:ea typeface="微软雅黑" panose="020B0503020204020204" pitchFamily="34" charset="-122"/>
              </a:rPr>
              <a:t>项目保障</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cxnSp>
        <p:nvCxnSpPr>
          <p:cNvPr id="11" name="直接连接符 10"/>
          <p:cNvCxnSpPr/>
          <p:nvPr userDrawn="1"/>
        </p:nvCxnSpPr>
        <p:spPr>
          <a:xfrm>
            <a:off x="41975" y="687124"/>
            <a:ext cx="12108050" cy="0"/>
          </a:xfrm>
          <a:prstGeom prst="line">
            <a:avLst/>
          </a:prstGeom>
          <a:ln w="28575">
            <a:solidFill>
              <a:srgbClr val="00467F"/>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165114" y="835718"/>
            <a:ext cx="11861772" cy="531215"/>
          </a:xfrm>
          <a:prstGeom prst="rect">
            <a:avLst/>
          </a:prstGeom>
          <a:solidFill>
            <a:srgbClr val="184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a:buFont typeface="Wingdings" panose="05000000000000000000" pitchFamily="2" charset="2"/>
              <a:buChar char="Ø"/>
            </a:pPr>
            <a:r>
              <a:rPr lang="zh-CN" altLang="en-US" sz="2800" dirty="0">
                <a:solidFill>
                  <a:schemeClr val="bg1"/>
                </a:solidFill>
                <a:latin typeface="+mj-ea"/>
                <a:ea typeface="+mj-ea"/>
              </a:rPr>
              <a:t> </a:t>
            </a:r>
            <a:endParaRPr lang="zh-CN" altLang="en-US" sz="2800" dirty="0">
              <a:solidFill>
                <a:schemeClr val="bg1"/>
              </a:solidFill>
            </a:endParaRPr>
          </a:p>
        </p:txBody>
      </p:sp>
      <p:pic>
        <p:nvPicPr>
          <p:cNvPr id="4" name="图片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a:fillRect/>
          </a:stretch>
        </p:blipFill>
        <p:spPr>
          <a:xfrm>
            <a:off x="165114" y="20077"/>
            <a:ext cx="2353052" cy="620641"/>
          </a:xfrm>
          <a:prstGeom prst="rect">
            <a:avLst/>
          </a:prstGeom>
        </p:spPr>
      </p:pic>
      <p:sp>
        <p:nvSpPr>
          <p:cNvPr id="16" name="页脚占位符 4"/>
          <p:cNvSpPr>
            <a:spLocks noGrp="1"/>
          </p:cNvSpPr>
          <p:nvPr>
            <p:ph type="ftr" sz="quarter" idx="11"/>
          </p:nvPr>
        </p:nvSpPr>
        <p:spPr>
          <a:xfrm>
            <a:off x="11265685" y="6356350"/>
            <a:ext cx="913648" cy="291105"/>
          </a:xfrm>
          <a:prstGeom prst="rect">
            <a:avLst/>
          </a:prstGeom>
        </p:spPr>
        <p:txBody>
          <a:bodyPr/>
          <a:lstStyle/>
          <a:p>
            <a:endParaRPr lang="zh-CN" altLang="en-US" dirty="0"/>
          </a:p>
        </p:txBody>
      </p:sp>
      <p:sp>
        <p:nvSpPr>
          <p:cNvPr id="2" name="矩形 1">
            <a:extLst>
              <a:ext uri="{FF2B5EF4-FFF2-40B4-BE49-F238E27FC236}">
                <a16:creationId xmlns:a16="http://schemas.microsoft.com/office/drawing/2014/main" id="{6CA17E75-CB9C-8FBD-3DD8-7CD3B09442D5}"/>
              </a:ext>
            </a:extLst>
          </p:cNvPr>
          <p:cNvSpPr/>
          <p:nvPr userDrawn="1"/>
        </p:nvSpPr>
        <p:spPr>
          <a:xfrm>
            <a:off x="10881323" y="-11939"/>
            <a:ext cx="1086220" cy="699063"/>
          </a:xfrm>
          <a:prstGeom prst="rect">
            <a:avLst/>
          </a:prstGeom>
          <a:solidFill>
            <a:srgbClr val="18498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75520" tIns="37760" rIns="75520" bIns="377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TextBox 6">
            <a:extLst>
              <a:ext uri="{FF2B5EF4-FFF2-40B4-BE49-F238E27FC236}">
                <a16:creationId xmlns:a16="http://schemas.microsoft.com/office/drawing/2014/main" id="{E91D5215-10F8-3183-0059-8021DA80243C}"/>
              </a:ext>
            </a:extLst>
          </p:cNvPr>
          <p:cNvSpPr txBox="1"/>
          <p:nvPr userDrawn="1"/>
        </p:nvSpPr>
        <p:spPr>
          <a:xfrm>
            <a:off x="5576358" y="164595"/>
            <a:ext cx="1477676"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lumMod val="65000"/>
                    <a:lumOff val="35000"/>
                  </a:schemeClr>
                </a:solidFill>
                <a:effectLst/>
                <a:uLnTx/>
                <a:uFillTx/>
                <a:latin typeface="Times New Roman" panose="02020603050405020304" pitchFamily="18" charset="0"/>
                <a:ea typeface="微软雅黑" panose="020B0503020204020204" pitchFamily="34" charset="-122"/>
                <a:cs typeface="+mn-cs"/>
              </a:rPr>
              <a:t>前期研究基础</a:t>
            </a:r>
          </a:p>
        </p:txBody>
      </p:sp>
      <p:sp>
        <p:nvSpPr>
          <p:cNvPr id="5" name="TextBox 9">
            <a:extLst>
              <a:ext uri="{FF2B5EF4-FFF2-40B4-BE49-F238E27FC236}">
                <a16:creationId xmlns:a16="http://schemas.microsoft.com/office/drawing/2014/main" id="{64BB53C7-7C00-286E-7389-BF8C1B325355}"/>
              </a:ext>
            </a:extLst>
          </p:cNvPr>
          <p:cNvSpPr txBox="1"/>
          <p:nvPr userDrawn="1"/>
        </p:nvSpPr>
        <p:spPr>
          <a:xfrm>
            <a:off x="7168427" y="177726"/>
            <a:ext cx="2593660"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lumMod val="65000"/>
                    <a:lumOff val="35000"/>
                  </a:schemeClr>
                </a:solidFill>
                <a:effectLst/>
                <a:uLnTx/>
                <a:uFillTx/>
                <a:latin typeface="Times New Roman" panose="02020603050405020304" pitchFamily="18" charset="0"/>
                <a:ea typeface="微软雅黑" panose="020B0503020204020204" pitchFamily="34" charset="-122"/>
              </a:rPr>
              <a:t>项目实施思路及成果展示</a:t>
            </a:r>
          </a:p>
        </p:txBody>
      </p:sp>
      <p:cxnSp>
        <p:nvCxnSpPr>
          <p:cNvPr id="6" name="直接连接符 5">
            <a:extLst>
              <a:ext uri="{FF2B5EF4-FFF2-40B4-BE49-F238E27FC236}">
                <a16:creationId xmlns:a16="http://schemas.microsoft.com/office/drawing/2014/main" id="{9E93386C-6410-305C-1719-FB5D0332E9E9}"/>
              </a:ext>
            </a:extLst>
          </p:cNvPr>
          <p:cNvCxnSpPr/>
          <p:nvPr userDrawn="1"/>
        </p:nvCxnSpPr>
        <p:spPr>
          <a:xfrm>
            <a:off x="7124003" y="260808"/>
            <a:ext cx="0" cy="22435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52AE64B1-5F48-18C6-D869-69EAD0BA2DCF}"/>
              </a:ext>
            </a:extLst>
          </p:cNvPr>
          <p:cNvCxnSpPr/>
          <p:nvPr userDrawn="1"/>
        </p:nvCxnSpPr>
        <p:spPr>
          <a:xfrm>
            <a:off x="9789583" y="261106"/>
            <a:ext cx="0" cy="22435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9">
            <a:extLst>
              <a:ext uri="{FF2B5EF4-FFF2-40B4-BE49-F238E27FC236}">
                <a16:creationId xmlns:a16="http://schemas.microsoft.com/office/drawing/2014/main" id="{14AE1BAB-7F0F-7818-618E-2C75C69E18D3}"/>
              </a:ext>
            </a:extLst>
          </p:cNvPr>
          <p:cNvSpPr txBox="1"/>
          <p:nvPr userDrawn="1"/>
        </p:nvSpPr>
        <p:spPr>
          <a:xfrm>
            <a:off x="9816192" y="175665"/>
            <a:ext cx="1011025"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lumMod val="65000"/>
                    <a:lumOff val="35000"/>
                  </a:schemeClr>
                </a:solidFill>
                <a:effectLst/>
                <a:uLnTx/>
                <a:uFillTx/>
                <a:latin typeface="Times New Roman" panose="02020603050405020304" pitchFamily="18" charset="0"/>
                <a:ea typeface="微软雅黑" panose="020B0503020204020204" pitchFamily="34" charset="-122"/>
              </a:rPr>
              <a:t>项目管理</a:t>
            </a:r>
          </a:p>
        </p:txBody>
      </p:sp>
      <p:cxnSp>
        <p:nvCxnSpPr>
          <p:cNvPr id="9" name="直接连接符 8">
            <a:extLst>
              <a:ext uri="{FF2B5EF4-FFF2-40B4-BE49-F238E27FC236}">
                <a16:creationId xmlns:a16="http://schemas.microsoft.com/office/drawing/2014/main" id="{19BC6644-64E2-82ED-141C-AC45713A8116}"/>
              </a:ext>
            </a:extLst>
          </p:cNvPr>
          <p:cNvCxnSpPr/>
          <p:nvPr userDrawn="1"/>
        </p:nvCxnSpPr>
        <p:spPr>
          <a:xfrm>
            <a:off x="10854713" y="261106"/>
            <a:ext cx="0" cy="22435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288B60F-A1B6-642B-76DC-410ACD607FB5}"/>
              </a:ext>
            </a:extLst>
          </p:cNvPr>
          <p:cNvSpPr txBox="1"/>
          <p:nvPr userDrawn="1"/>
        </p:nvSpPr>
        <p:spPr>
          <a:xfrm>
            <a:off x="10874915" y="186018"/>
            <a:ext cx="1050371"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rPr>
              <a:t>项目保障</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cxnSp>
        <p:nvCxnSpPr>
          <p:cNvPr id="11" name="直接连接符 10"/>
          <p:cNvCxnSpPr/>
          <p:nvPr userDrawn="1"/>
        </p:nvCxnSpPr>
        <p:spPr>
          <a:xfrm>
            <a:off x="41975" y="687124"/>
            <a:ext cx="12108050" cy="0"/>
          </a:xfrm>
          <a:prstGeom prst="line">
            <a:avLst/>
          </a:prstGeom>
          <a:ln w="28575">
            <a:solidFill>
              <a:srgbClr val="00467F"/>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165114" y="835718"/>
            <a:ext cx="11861772" cy="531215"/>
          </a:xfrm>
          <a:prstGeom prst="rect">
            <a:avLst/>
          </a:prstGeom>
          <a:solidFill>
            <a:srgbClr val="184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l">
              <a:buFont typeface="Wingdings" panose="05000000000000000000" pitchFamily="2" charset="2"/>
              <a:buChar char="Ø"/>
            </a:pPr>
            <a:r>
              <a:rPr lang="zh-CN" altLang="en-US" sz="2800" dirty="0">
                <a:solidFill>
                  <a:schemeClr val="bg1"/>
                </a:solidFill>
                <a:latin typeface="+mj-ea"/>
                <a:ea typeface="+mj-ea"/>
              </a:rPr>
              <a:t> </a:t>
            </a:r>
            <a:endParaRPr lang="zh-CN" altLang="en-US" sz="2800" dirty="0">
              <a:solidFill>
                <a:schemeClr val="bg1"/>
              </a:solidFill>
            </a:endParaRPr>
          </a:p>
        </p:txBody>
      </p:sp>
      <p:pic>
        <p:nvPicPr>
          <p:cNvPr id="4" name="图片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a:fillRect/>
          </a:stretch>
        </p:blipFill>
        <p:spPr>
          <a:xfrm>
            <a:off x="165114" y="20077"/>
            <a:ext cx="2353052" cy="620641"/>
          </a:xfrm>
          <a:prstGeom prst="rect">
            <a:avLst/>
          </a:prstGeom>
        </p:spPr>
      </p:pic>
      <p:sp>
        <p:nvSpPr>
          <p:cNvPr id="17" name="页脚占位符 4"/>
          <p:cNvSpPr>
            <a:spLocks noGrp="1"/>
          </p:cNvSpPr>
          <p:nvPr>
            <p:ph type="ftr" sz="quarter" idx="11"/>
          </p:nvPr>
        </p:nvSpPr>
        <p:spPr>
          <a:xfrm>
            <a:off x="11265685" y="6356350"/>
            <a:ext cx="913648" cy="291105"/>
          </a:xfrm>
          <a:prstGeom prst="rect">
            <a:avLst/>
          </a:prstGeom>
        </p:spPr>
        <p:txBody>
          <a:bodyPr/>
          <a:lstStyle/>
          <a:p>
            <a:endParaRPr lang="zh-CN" altLang="en-US" dirty="0"/>
          </a:p>
        </p:txBody>
      </p:sp>
      <p:sp>
        <p:nvSpPr>
          <p:cNvPr id="2" name="矩形 1">
            <a:extLst>
              <a:ext uri="{FF2B5EF4-FFF2-40B4-BE49-F238E27FC236}">
                <a16:creationId xmlns:a16="http://schemas.microsoft.com/office/drawing/2014/main" id="{6DB70A39-CE4C-665B-51E7-74FB4454942E}"/>
              </a:ext>
            </a:extLst>
          </p:cNvPr>
          <p:cNvSpPr/>
          <p:nvPr userDrawn="1"/>
        </p:nvSpPr>
        <p:spPr>
          <a:xfrm>
            <a:off x="5592535" y="-19135"/>
            <a:ext cx="1445323" cy="699063"/>
          </a:xfrm>
          <a:prstGeom prst="rect">
            <a:avLst/>
          </a:prstGeom>
          <a:solidFill>
            <a:srgbClr val="18498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75520" tIns="37760" rIns="75520" bIns="3776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TextBox 6">
            <a:extLst>
              <a:ext uri="{FF2B5EF4-FFF2-40B4-BE49-F238E27FC236}">
                <a16:creationId xmlns:a16="http://schemas.microsoft.com/office/drawing/2014/main" id="{00FC86B7-15AE-340A-3B9F-26CF2E8B5F24}"/>
              </a:ext>
            </a:extLst>
          </p:cNvPr>
          <p:cNvSpPr txBox="1"/>
          <p:nvPr userDrawn="1"/>
        </p:nvSpPr>
        <p:spPr>
          <a:xfrm>
            <a:off x="5576358" y="164595"/>
            <a:ext cx="1477676"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latin typeface="Times New Roman" panose="02020603050405020304" pitchFamily="18" charset="0"/>
                <a:ea typeface="微软雅黑" panose="020B0503020204020204" pitchFamily="34" charset="-122"/>
              </a:rPr>
              <a:t>前期研究基础</a:t>
            </a:r>
          </a:p>
        </p:txBody>
      </p:sp>
      <p:sp>
        <p:nvSpPr>
          <p:cNvPr id="5" name="TextBox 9">
            <a:extLst>
              <a:ext uri="{FF2B5EF4-FFF2-40B4-BE49-F238E27FC236}">
                <a16:creationId xmlns:a16="http://schemas.microsoft.com/office/drawing/2014/main" id="{99E21F40-4907-0099-4FF9-D8C3ED6273B0}"/>
              </a:ext>
            </a:extLst>
          </p:cNvPr>
          <p:cNvSpPr txBox="1"/>
          <p:nvPr userDrawn="1"/>
        </p:nvSpPr>
        <p:spPr>
          <a:xfrm>
            <a:off x="7168427" y="177726"/>
            <a:ext cx="2593660"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lumMod val="65000"/>
                    <a:lumOff val="35000"/>
                  </a:schemeClr>
                </a:solidFill>
                <a:effectLst/>
                <a:uLnTx/>
                <a:uFillTx/>
                <a:latin typeface="Times New Roman" panose="02020603050405020304" pitchFamily="18" charset="0"/>
                <a:ea typeface="微软雅黑" panose="020B0503020204020204" pitchFamily="34" charset="-122"/>
              </a:rPr>
              <a:t>项目实施思路及成果展示</a:t>
            </a:r>
          </a:p>
        </p:txBody>
      </p:sp>
      <p:cxnSp>
        <p:nvCxnSpPr>
          <p:cNvPr id="6" name="直接连接符 5">
            <a:extLst>
              <a:ext uri="{FF2B5EF4-FFF2-40B4-BE49-F238E27FC236}">
                <a16:creationId xmlns:a16="http://schemas.microsoft.com/office/drawing/2014/main" id="{B3EA647F-A96F-C377-209F-CA8F47F2956C}"/>
              </a:ext>
            </a:extLst>
          </p:cNvPr>
          <p:cNvCxnSpPr/>
          <p:nvPr userDrawn="1"/>
        </p:nvCxnSpPr>
        <p:spPr>
          <a:xfrm>
            <a:off x="7124003" y="260808"/>
            <a:ext cx="0" cy="224356"/>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323C96C-165D-7383-F7F2-6FD5ED15D0BA}"/>
              </a:ext>
            </a:extLst>
          </p:cNvPr>
          <p:cNvCxnSpPr/>
          <p:nvPr userDrawn="1"/>
        </p:nvCxnSpPr>
        <p:spPr>
          <a:xfrm>
            <a:off x="9789583" y="261106"/>
            <a:ext cx="0" cy="22435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9">
            <a:extLst>
              <a:ext uri="{FF2B5EF4-FFF2-40B4-BE49-F238E27FC236}">
                <a16:creationId xmlns:a16="http://schemas.microsoft.com/office/drawing/2014/main" id="{FD8C8D0B-E1A0-B1D9-9574-C3A8DE5EB090}"/>
              </a:ext>
            </a:extLst>
          </p:cNvPr>
          <p:cNvSpPr txBox="1"/>
          <p:nvPr userDrawn="1"/>
        </p:nvSpPr>
        <p:spPr>
          <a:xfrm>
            <a:off x="9816192" y="175665"/>
            <a:ext cx="1011025"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lumMod val="65000"/>
                    <a:lumOff val="35000"/>
                  </a:schemeClr>
                </a:solidFill>
                <a:effectLst/>
                <a:uLnTx/>
                <a:uFillTx/>
                <a:latin typeface="Times New Roman" panose="02020603050405020304" pitchFamily="18" charset="0"/>
                <a:ea typeface="微软雅黑" panose="020B0503020204020204" pitchFamily="34" charset="-122"/>
              </a:rPr>
              <a:t>项目管理</a:t>
            </a:r>
          </a:p>
        </p:txBody>
      </p:sp>
      <p:cxnSp>
        <p:nvCxnSpPr>
          <p:cNvPr id="9" name="直接连接符 8">
            <a:extLst>
              <a:ext uri="{FF2B5EF4-FFF2-40B4-BE49-F238E27FC236}">
                <a16:creationId xmlns:a16="http://schemas.microsoft.com/office/drawing/2014/main" id="{57F108CB-23E0-5C1B-CF23-E77C327186CF}"/>
              </a:ext>
            </a:extLst>
          </p:cNvPr>
          <p:cNvCxnSpPr/>
          <p:nvPr userDrawn="1"/>
        </p:nvCxnSpPr>
        <p:spPr>
          <a:xfrm>
            <a:off x="10854713" y="261106"/>
            <a:ext cx="0" cy="224357"/>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C9B984E-0FE9-6937-AE4A-54AF14E875B5}"/>
              </a:ext>
            </a:extLst>
          </p:cNvPr>
          <p:cNvSpPr txBox="1"/>
          <p:nvPr userDrawn="1"/>
        </p:nvSpPr>
        <p:spPr>
          <a:xfrm>
            <a:off x="10874915" y="186018"/>
            <a:ext cx="1050371" cy="373936"/>
          </a:xfrm>
          <a:prstGeom prst="rect">
            <a:avLst/>
          </a:prstGeom>
          <a:noFill/>
        </p:spPr>
        <p:txBody>
          <a:bodyPr wrap="square" lIns="0" tIns="48000" rIns="0" bIns="4800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lumMod val="65000"/>
                    <a:lumOff val="35000"/>
                  </a:schemeClr>
                </a:solidFill>
                <a:effectLst/>
                <a:uLnTx/>
                <a:uFillTx/>
                <a:latin typeface="Times New Roman" panose="02020603050405020304" pitchFamily="18" charset="0"/>
                <a:ea typeface="微软雅黑" panose="020B0503020204020204" pitchFamily="34" charset="-122"/>
              </a:rPr>
              <a:t>项目保障</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脚占位符 4"/>
          <p:cNvSpPr>
            <a:spLocks noGrp="1"/>
          </p:cNvSpPr>
          <p:nvPr>
            <p:ph type="ftr" sz="quarter" idx="3"/>
          </p:nvPr>
        </p:nvSpPr>
        <p:spPr>
          <a:xfrm>
            <a:off x="11265685" y="6356350"/>
            <a:ext cx="913648" cy="291105"/>
          </a:xfrm>
          <a:prstGeom prst="rect">
            <a:avLst/>
          </a:prstGeom>
        </p:spPr>
        <p:txBody>
          <a:bodyPr/>
          <a:lstStyle/>
          <a:p>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7BEF65-0EC7-4310-98C4-82A18852193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2.jpeg"/></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jpeg"/></Relationships>
</file>

<file path=ppt/slides/_rels/slide8.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88117" y="1371599"/>
            <a:ext cx="9903883" cy="5486401"/>
          </a:xfrm>
          <a:prstGeom prst="rect">
            <a:avLst/>
          </a:prstGeom>
          <a:blipFill dpi="0" rotWithShape="1">
            <a:blip r:embed="rId3">
              <a:alphaModFix amt="1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2" name="矩形 1"/>
          <p:cNvSpPr/>
          <p:nvPr/>
        </p:nvSpPr>
        <p:spPr>
          <a:xfrm>
            <a:off x="0" y="1290030"/>
            <a:ext cx="12192000" cy="2201333"/>
          </a:xfrm>
          <a:prstGeom prst="rect">
            <a:avLst/>
          </a:prstGeom>
          <a:gradFill flip="none" rotWithShape="1">
            <a:gsLst>
              <a:gs pos="0">
                <a:srgbClr val="184984"/>
              </a:gs>
              <a:gs pos="73550">
                <a:srgbClr val="184984"/>
              </a:gs>
              <a:gs pos="47100">
                <a:srgbClr val="184984"/>
              </a:gs>
              <a:gs pos="100000">
                <a:srgbClr val="184984"/>
              </a:gs>
            </a:gsLst>
            <a:path path="circle">
              <a:fillToRect r="100000" b="100000"/>
            </a:path>
            <a:tileRect l="-100000" t="-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300"/>
              </a:spcAft>
            </a:pPr>
            <a:endParaRPr lang="zh-CN" altLang="en-US" sz="5400" b="1" dirty="0">
              <a:solidFill>
                <a:schemeClr val="bg1"/>
              </a:solidFill>
              <a:latin typeface="+mj-ea"/>
              <a:ea typeface="+mj-ea"/>
            </a:endParaRPr>
          </a:p>
        </p:txBody>
      </p:sp>
      <p:pic>
        <p:nvPicPr>
          <p:cNvPr id="7" name="图片 6"/>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a:off x="233608" y="66581"/>
            <a:ext cx="3231655" cy="940952"/>
          </a:xfrm>
          <a:prstGeom prst="rect">
            <a:avLst/>
          </a:prstGeom>
        </p:spPr>
      </p:pic>
      <p:sp>
        <p:nvSpPr>
          <p:cNvPr id="8" name="文本框 7"/>
          <p:cNvSpPr txBox="1"/>
          <p:nvPr/>
        </p:nvSpPr>
        <p:spPr>
          <a:xfrm>
            <a:off x="2193179" y="3966539"/>
            <a:ext cx="7571303" cy="2031325"/>
          </a:xfrm>
          <a:prstGeom prst="rect">
            <a:avLst/>
          </a:prstGeom>
          <a:noFill/>
        </p:spPr>
        <p:txBody>
          <a:bodyPr wrap="none" rtlCol="0">
            <a:spAutoFit/>
          </a:bodyPr>
          <a:lstStyle/>
          <a:p>
            <a:pPr algn="ctr">
              <a:spcAft>
                <a:spcPts val="1800"/>
              </a:spcAft>
            </a:pPr>
            <a:r>
              <a:rPr lang="zh-CN" altLang="en-US" sz="3200" dirty="0">
                <a:latin typeface="+mj-ea"/>
                <a:ea typeface="+mj-ea"/>
              </a:rPr>
              <a:t>汇报人：成浩东</a:t>
            </a:r>
            <a:endParaRPr lang="en-US" altLang="zh-CN" sz="3200" dirty="0">
              <a:latin typeface="+mj-ea"/>
              <a:ea typeface="+mj-ea"/>
            </a:endParaRPr>
          </a:p>
          <a:p>
            <a:pPr algn="ctr">
              <a:spcAft>
                <a:spcPts val="1800"/>
              </a:spcAft>
            </a:pPr>
            <a:r>
              <a:rPr lang="zh-CN" altLang="en-US" sz="3200" dirty="0">
                <a:latin typeface="+mj-ea"/>
                <a:ea typeface="+mj-ea"/>
              </a:rPr>
              <a:t>指导老师：李明涛</a:t>
            </a:r>
            <a:endParaRPr lang="en-US" altLang="zh-CN" sz="3200" dirty="0">
              <a:latin typeface="+mj-ea"/>
              <a:ea typeface="+mj-ea"/>
            </a:endParaRPr>
          </a:p>
          <a:p>
            <a:pPr algn="ctr">
              <a:spcAft>
                <a:spcPts val="1800"/>
              </a:spcAft>
            </a:pPr>
            <a:r>
              <a:rPr lang="zh-CN" altLang="en-US" sz="3200" dirty="0">
                <a:latin typeface="+mj-ea"/>
                <a:ea typeface="+mj-ea"/>
              </a:rPr>
              <a:t>成员：石雪雅、吴曹川、张博强、孙卓婧</a:t>
            </a:r>
            <a:endParaRPr lang="en-US" altLang="zh-CN" sz="3200" dirty="0">
              <a:latin typeface="+mj-ea"/>
              <a:ea typeface="+mj-ea"/>
            </a:endParaRPr>
          </a:p>
        </p:txBody>
      </p:sp>
      <p:sp>
        <p:nvSpPr>
          <p:cNvPr id="5" name="矩形 4">
            <a:extLst>
              <a:ext uri="{FF2B5EF4-FFF2-40B4-BE49-F238E27FC236}">
                <a16:creationId xmlns:a16="http://schemas.microsoft.com/office/drawing/2014/main" id="{11C36C5D-D898-0CE5-7DF7-9C427370797D}"/>
              </a:ext>
            </a:extLst>
          </p:cNvPr>
          <p:cNvSpPr/>
          <p:nvPr/>
        </p:nvSpPr>
        <p:spPr>
          <a:xfrm>
            <a:off x="355896" y="1575294"/>
            <a:ext cx="11480208" cy="1314206"/>
          </a:xfrm>
          <a:prstGeom prst="rect">
            <a:avLst/>
          </a:prstGeom>
        </p:spPr>
        <p:txBody>
          <a:bodyPr wrap="square">
            <a:spAutoFit/>
          </a:bodyPr>
          <a:lstStyle/>
          <a:p>
            <a:pPr algn="ctr">
              <a:lnSpc>
                <a:spcPct val="150000"/>
              </a:lnSpc>
            </a:pPr>
            <a:r>
              <a:rPr lang="zh-CN" altLang="en-US" sz="6000" b="1" dirty="0">
                <a:solidFill>
                  <a:schemeClr val="bg1"/>
                </a:solidFill>
                <a:latin typeface="微软雅黑" panose="020B0503020204020204" pitchFamily="34" charset="-122"/>
                <a:ea typeface="微软雅黑" panose="020B0503020204020204" pitchFamily="34" charset="-122"/>
              </a:rPr>
              <a:t>综合能源系统设计优化平台开发</a:t>
            </a:r>
            <a:endParaRPr lang="en-US" altLang="zh-CN" sz="4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5B08FE5-A35F-699F-7135-923D53C8F9B6}"/>
              </a:ext>
            </a:extLst>
          </p:cNvPr>
          <p:cNvSpPr/>
          <p:nvPr/>
        </p:nvSpPr>
        <p:spPr>
          <a:xfrm>
            <a:off x="536895" y="1439056"/>
            <a:ext cx="11266416" cy="5280526"/>
          </a:xfrm>
          <a:prstGeom prst="rect">
            <a:avLst/>
          </a:prstGeom>
          <a:ln w="28575">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p:cNvSpPr txBox="1"/>
          <p:nvPr/>
        </p:nvSpPr>
        <p:spPr>
          <a:xfrm>
            <a:off x="630620" y="867103"/>
            <a:ext cx="5275803" cy="461665"/>
          </a:xfrm>
          <a:prstGeom prst="rect">
            <a:avLst/>
          </a:prstGeom>
          <a:noFill/>
        </p:spPr>
        <p:txBody>
          <a:bodyPr wrap="none" rtlCol="0">
            <a:spAutoFit/>
          </a:bodyPr>
          <a:lstStyle/>
          <a:p>
            <a:r>
              <a:rPr lang="en-US" altLang="zh-CN" sz="2400" dirty="0">
                <a:solidFill>
                  <a:schemeClr val="bg1"/>
                </a:solidFill>
                <a:latin typeface="+mj-ea"/>
                <a:ea typeface="+mj-ea"/>
              </a:rPr>
              <a:t>2.5.1 </a:t>
            </a:r>
            <a:r>
              <a:rPr lang="zh-CN" altLang="en-US" sz="2400" dirty="0">
                <a:solidFill>
                  <a:schemeClr val="bg1"/>
                </a:solidFill>
                <a:latin typeface="+mj-ea"/>
                <a:ea typeface="+mj-ea"/>
              </a:rPr>
              <a:t>目前成果展示（软件登录界面）</a:t>
            </a:r>
          </a:p>
        </p:txBody>
      </p:sp>
      <p:pic>
        <p:nvPicPr>
          <p:cNvPr id="4" name="图片 3">
            <a:extLst>
              <a:ext uri="{FF2B5EF4-FFF2-40B4-BE49-F238E27FC236}">
                <a16:creationId xmlns:a16="http://schemas.microsoft.com/office/drawing/2014/main" id="{C9CC5B88-8DE9-E69D-D12C-7CB3EB6D76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19" y="1538523"/>
            <a:ext cx="11092919" cy="5088779"/>
          </a:xfrm>
          <a:prstGeom prst="rect">
            <a:avLst/>
          </a:prstGeom>
        </p:spPr>
      </p:pic>
    </p:spTree>
    <p:extLst>
      <p:ext uri="{BB962C8B-B14F-4D97-AF65-F5344CB8AC3E}">
        <p14:creationId xmlns:p14="http://schemas.microsoft.com/office/powerpoint/2010/main" val="3896319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5B08FE5-A35F-699F-7135-923D53C8F9B6}"/>
              </a:ext>
            </a:extLst>
          </p:cNvPr>
          <p:cNvSpPr/>
          <p:nvPr/>
        </p:nvSpPr>
        <p:spPr>
          <a:xfrm>
            <a:off x="466164" y="1577788"/>
            <a:ext cx="11555947" cy="5244162"/>
          </a:xfrm>
          <a:prstGeom prst="rect">
            <a:avLst/>
          </a:prstGeom>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pic>
        <p:nvPicPr>
          <p:cNvPr id="18" name="图片 17">
            <a:extLst>
              <a:ext uri="{FF2B5EF4-FFF2-40B4-BE49-F238E27FC236}">
                <a16:creationId xmlns:a16="http://schemas.microsoft.com/office/drawing/2014/main" id="{BF992983-386A-7DF6-7D6E-706113381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382" y="1685046"/>
            <a:ext cx="11009573" cy="4940606"/>
          </a:xfrm>
          <a:prstGeom prst="rect">
            <a:avLst/>
          </a:prstGeom>
        </p:spPr>
      </p:pic>
      <p:sp>
        <p:nvSpPr>
          <p:cNvPr id="2" name="文本框 1"/>
          <p:cNvSpPr txBox="1"/>
          <p:nvPr/>
        </p:nvSpPr>
        <p:spPr>
          <a:xfrm>
            <a:off x="630620" y="867103"/>
            <a:ext cx="5275803" cy="461665"/>
          </a:xfrm>
          <a:prstGeom prst="rect">
            <a:avLst/>
          </a:prstGeom>
          <a:noFill/>
        </p:spPr>
        <p:txBody>
          <a:bodyPr wrap="none" rtlCol="0">
            <a:spAutoFit/>
          </a:bodyPr>
          <a:lstStyle/>
          <a:p>
            <a:r>
              <a:rPr lang="en-US" altLang="zh-CN" sz="2400" dirty="0">
                <a:solidFill>
                  <a:schemeClr val="bg1"/>
                </a:solidFill>
                <a:latin typeface="+mj-ea"/>
                <a:ea typeface="+mj-ea"/>
              </a:rPr>
              <a:t>2.5.2 </a:t>
            </a:r>
            <a:r>
              <a:rPr lang="zh-CN" altLang="en-US" sz="2400" dirty="0">
                <a:solidFill>
                  <a:schemeClr val="bg1"/>
                </a:solidFill>
                <a:latin typeface="+mj-ea"/>
                <a:ea typeface="+mj-ea"/>
              </a:rPr>
              <a:t>目前成果展示（仿真板块输入）</a:t>
            </a:r>
          </a:p>
        </p:txBody>
      </p:sp>
      <p:sp>
        <p:nvSpPr>
          <p:cNvPr id="10" name="矩形 9">
            <a:extLst>
              <a:ext uri="{FF2B5EF4-FFF2-40B4-BE49-F238E27FC236}">
                <a16:creationId xmlns:a16="http://schemas.microsoft.com/office/drawing/2014/main" id="{E7DC0D97-9AA7-58D5-0978-8C79D6C45AEE}"/>
              </a:ext>
            </a:extLst>
          </p:cNvPr>
          <p:cNvSpPr/>
          <p:nvPr/>
        </p:nvSpPr>
        <p:spPr>
          <a:xfrm>
            <a:off x="723982" y="2584115"/>
            <a:ext cx="5105398" cy="1553170"/>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FDCAB18-E6C0-2783-166F-6A1A2DB4C230}"/>
              </a:ext>
            </a:extLst>
          </p:cNvPr>
          <p:cNvSpPr txBox="1"/>
          <p:nvPr/>
        </p:nvSpPr>
        <p:spPr>
          <a:xfrm>
            <a:off x="944380" y="2245561"/>
            <a:ext cx="3944337" cy="338554"/>
          </a:xfrm>
          <a:prstGeom prst="rect">
            <a:avLst/>
          </a:prstGeom>
          <a:noFill/>
        </p:spPr>
        <p:txBody>
          <a:bodyPr wrap="square" rtlCol="0">
            <a:spAutoFit/>
          </a:bodyPr>
          <a:lstStyle/>
          <a:p>
            <a:r>
              <a:rPr lang="zh-CN" altLang="en-US" sz="1600" b="1" dirty="0">
                <a:solidFill>
                  <a:srgbClr val="C00000"/>
                </a:solidFill>
              </a:rPr>
              <a:t>热力循环多种模式选择</a:t>
            </a:r>
          </a:p>
        </p:txBody>
      </p:sp>
      <p:pic>
        <p:nvPicPr>
          <p:cNvPr id="7" name="图片 6">
            <a:extLst>
              <a:ext uri="{FF2B5EF4-FFF2-40B4-BE49-F238E27FC236}">
                <a16:creationId xmlns:a16="http://schemas.microsoft.com/office/drawing/2014/main" id="{BD0E55E8-F902-0C84-21EF-F52D64C6E9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5933" y="1254178"/>
            <a:ext cx="6331353" cy="5506036"/>
          </a:xfrm>
          <a:prstGeom prst="rect">
            <a:avLst/>
          </a:prstGeom>
        </p:spPr>
      </p:pic>
    </p:spTree>
    <p:extLst>
      <p:ext uri="{BB962C8B-B14F-4D97-AF65-F5344CB8AC3E}">
        <p14:creationId xmlns:p14="http://schemas.microsoft.com/office/powerpoint/2010/main" val="23084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0620" y="867103"/>
            <a:ext cx="5184433" cy="461665"/>
          </a:xfrm>
          <a:prstGeom prst="rect">
            <a:avLst/>
          </a:prstGeom>
          <a:noFill/>
        </p:spPr>
        <p:txBody>
          <a:bodyPr wrap="none" rtlCol="0">
            <a:spAutoFit/>
          </a:bodyPr>
          <a:lstStyle/>
          <a:p>
            <a:r>
              <a:rPr lang="en-US" altLang="zh-CN" sz="2400" dirty="0">
                <a:solidFill>
                  <a:schemeClr val="bg1"/>
                </a:solidFill>
                <a:latin typeface="+mj-ea"/>
                <a:ea typeface="+mj-ea"/>
              </a:rPr>
              <a:t>2.5.3</a:t>
            </a:r>
            <a:r>
              <a:rPr lang="zh-CN" altLang="en-US" sz="2400" dirty="0">
                <a:solidFill>
                  <a:schemeClr val="bg1"/>
                </a:solidFill>
                <a:latin typeface="+mj-ea"/>
                <a:ea typeface="+mj-ea"/>
              </a:rPr>
              <a:t>目前成果展示（仿真板块输出）</a:t>
            </a:r>
          </a:p>
        </p:txBody>
      </p:sp>
      <p:grpSp>
        <p:nvGrpSpPr>
          <p:cNvPr id="37" name="组合 36">
            <a:extLst>
              <a:ext uri="{FF2B5EF4-FFF2-40B4-BE49-F238E27FC236}">
                <a16:creationId xmlns:a16="http://schemas.microsoft.com/office/drawing/2014/main" id="{14073E1F-ED2F-D931-9A23-A89198821593}"/>
              </a:ext>
            </a:extLst>
          </p:cNvPr>
          <p:cNvGrpSpPr/>
          <p:nvPr/>
        </p:nvGrpSpPr>
        <p:grpSpPr>
          <a:xfrm>
            <a:off x="177444" y="1464530"/>
            <a:ext cx="6371864" cy="2058834"/>
            <a:chOff x="253771" y="1440289"/>
            <a:chExt cx="6272013" cy="1977600"/>
          </a:xfrm>
        </p:grpSpPr>
        <p:grpSp>
          <p:nvGrpSpPr>
            <p:cNvPr id="16" name="组合 15">
              <a:extLst>
                <a:ext uri="{FF2B5EF4-FFF2-40B4-BE49-F238E27FC236}">
                  <a16:creationId xmlns:a16="http://schemas.microsoft.com/office/drawing/2014/main" id="{8CBBBAA3-9FC4-2AB7-89A4-7D86B6C894B6}"/>
                </a:ext>
              </a:extLst>
            </p:cNvPr>
            <p:cNvGrpSpPr/>
            <p:nvPr/>
          </p:nvGrpSpPr>
          <p:grpSpPr>
            <a:xfrm>
              <a:off x="253771" y="1440289"/>
              <a:ext cx="3713546" cy="1977600"/>
              <a:chOff x="694328" y="1993352"/>
              <a:chExt cx="6359783" cy="3475303"/>
            </a:xfrm>
          </p:grpSpPr>
          <p:sp>
            <p:nvSpPr>
              <p:cNvPr id="13" name="矩形 12">
                <a:extLst>
                  <a:ext uri="{FF2B5EF4-FFF2-40B4-BE49-F238E27FC236}">
                    <a16:creationId xmlns:a16="http://schemas.microsoft.com/office/drawing/2014/main" id="{88DBE7A7-C7EC-04E9-E79A-8A34E680D492}"/>
                  </a:ext>
                </a:extLst>
              </p:cNvPr>
              <p:cNvSpPr/>
              <p:nvPr/>
            </p:nvSpPr>
            <p:spPr>
              <a:xfrm>
                <a:off x="694328" y="1993352"/>
                <a:ext cx="6359783" cy="3475303"/>
              </a:xfrm>
              <a:prstGeom prst="rect">
                <a:avLst/>
              </a:prstGeom>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4888A37F-16B9-D203-2B09-75160CEDB8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413" y="2111009"/>
                <a:ext cx="6244742" cy="3286903"/>
              </a:xfrm>
              <a:prstGeom prst="rect">
                <a:avLst/>
              </a:prstGeom>
            </p:spPr>
          </p:pic>
        </p:grpSp>
        <p:sp>
          <p:nvSpPr>
            <p:cNvPr id="26" name="文本框 25">
              <a:extLst>
                <a:ext uri="{FF2B5EF4-FFF2-40B4-BE49-F238E27FC236}">
                  <a16:creationId xmlns:a16="http://schemas.microsoft.com/office/drawing/2014/main" id="{58DD03EC-206C-7A84-E1E5-D77C0A500176}"/>
                </a:ext>
              </a:extLst>
            </p:cNvPr>
            <p:cNvSpPr txBox="1"/>
            <p:nvPr/>
          </p:nvSpPr>
          <p:spPr>
            <a:xfrm>
              <a:off x="313441" y="2977519"/>
              <a:ext cx="2249129" cy="400110"/>
            </a:xfrm>
            <a:prstGeom prst="rect">
              <a:avLst/>
            </a:prstGeom>
            <a:noFill/>
          </p:spPr>
          <p:txBody>
            <a:bodyPr wrap="square" rtlCol="0">
              <a:spAutoFit/>
            </a:bodyPr>
            <a:lstStyle/>
            <a:p>
              <a:r>
                <a:rPr lang="zh-CN" altLang="en-US" sz="2000" b="1" dirty="0">
                  <a:solidFill>
                    <a:srgbClr val="C00000"/>
                  </a:solidFill>
                </a:rPr>
                <a:t>朗肯循环模拟</a:t>
              </a:r>
            </a:p>
          </p:txBody>
        </p:sp>
        <p:sp>
          <p:nvSpPr>
            <p:cNvPr id="42" name="文本框 41">
              <a:extLst>
                <a:ext uri="{FF2B5EF4-FFF2-40B4-BE49-F238E27FC236}">
                  <a16:creationId xmlns:a16="http://schemas.microsoft.com/office/drawing/2014/main" id="{B620C0A8-19E0-6BCB-A685-1D0124002544}"/>
                </a:ext>
              </a:extLst>
            </p:cNvPr>
            <p:cNvSpPr txBox="1"/>
            <p:nvPr/>
          </p:nvSpPr>
          <p:spPr>
            <a:xfrm>
              <a:off x="4276655" y="2975537"/>
              <a:ext cx="2249129" cy="400110"/>
            </a:xfrm>
            <a:prstGeom prst="rect">
              <a:avLst/>
            </a:prstGeom>
            <a:noFill/>
          </p:spPr>
          <p:txBody>
            <a:bodyPr wrap="square" rtlCol="0">
              <a:spAutoFit/>
            </a:bodyPr>
            <a:lstStyle/>
            <a:p>
              <a:r>
                <a:rPr lang="zh-CN" altLang="en-US" sz="2000" b="1" dirty="0">
                  <a:solidFill>
                    <a:srgbClr val="C00000"/>
                  </a:solidFill>
                </a:rPr>
                <a:t>朗肯循环模拟</a:t>
              </a:r>
            </a:p>
          </p:txBody>
        </p:sp>
      </p:grpSp>
      <p:grpSp>
        <p:nvGrpSpPr>
          <p:cNvPr id="36" name="组合 35">
            <a:extLst>
              <a:ext uri="{FF2B5EF4-FFF2-40B4-BE49-F238E27FC236}">
                <a16:creationId xmlns:a16="http://schemas.microsoft.com/office/drawing/2014/main" id="{582C5B68-6C4B-FB2E-05DA-49B9F3DB4B42}"/>
              </a:ext>
            </a:extLst>
          </p:cNvPr>
          <p:cNvGrpSpPr/>
          <p:nvPr/>
        </p:nvGrpSpPr>
        <p:grpSpPr>
          <a:xfrm>
            <a:off x="8224683" y="1440288"/>
            <a:ext cx="3876368" cy="2071990"/>
            <a:chOff x="8224683" y="1440288"/>
            <a:chExt cx="3814826" cy="1977600"/>
          </a:xfrm>
        </p:grpSpPr>
        <p:grpSp>
          <p:nvGrpSpPr>
            <p:cNvPr id="24" name="组合 23">
              <a:extLst>
                <a:ext uri="{FF2B5EF4-FFF2-40B4-BE49-F238E27FC236}">
                  <a16:creationId xmlns:a16="http://schemas.microsoft.com/office/drawing/2014/main" id="{0BD40CC2-1907-9856-38E6-ED61BC392868}"/>
                </a:ext>
              </a:extLst>
            </p:cNvPr>
            <p:cNvGrpSpPr/>
            <p:nvPr/>
          </p:nvGrpSpPr>
          <p:grpSpPr>
            <a:xfrm>
              <a:off x="8224683" y="1440288"/>
              <a:ext cx="3814826" cy="1977600"/>
              <a:chOff x="7121015" y="1456849"/>
              <a:chExt cx="4817215" cy="2453653"/>
            </a:xfrm>
          </p:grpSpPr>
          <p:sp>
            <p:nvSpPr>
              <p:cNvPr id="19" name="矩形 18">
                <a:extLst>
                  <a:ext uri="{FF2B5EF4-FFF2-40B4-BE49-F238E27FC236}">
                    <a16:creationId xmlns:a16="http://schemas.microsoft.com/office/drawing/2014/main" id="{031E10E3-EB0A-9526-A117-5848E120DFA2}"/>
                  </a:ext>
                </a:extLst>
              </p:cNvPr>
              <p:cNvSpPr/>
              <p:nvPr/>
            </p:nvSpPr>
            <p:spPr>
              <a:xfrm>
                <a:off x="7121015" y="1456849"/>
                <a:ext cx="4817215" cy="2453653"/>
              </a:xfrm>
              <a:prstGeom prst="rect">
                <a:avLst/>
              </a:prstGeom>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408BA55B-7092-C650-D81D-D41A5AF278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8940" y="1506795"/>
                <a:ext cx="4681362" cy="2320638"/>
              </a:xfrm>
              <a:prstGeom prst="rect">
                <a:avLst/>
              </a:prstGeom>
            </p:spPr>
          </p:pic>
        </p:grpSp>
        <p:sp>
          <p:nvSpPr>
            <p:cNvPr id="27" name="文本框 26">
              <a:extLst>
                <a:ext uri="{FF2B5EF4-FFF2-40B4-BE49-F238E27FC236}">
                  <a16:creationId xmlns:a16="http://schemas.microsoft.com/office/drawing/2014/main" id="{211A94DD-D6D3-F5A3-7FE6-B414CCE35C9D}"/>
                </a:ext>
              </a:extLst>
            </p:cNvPr>
            <p:cNvSpPr txBox="1"/>
            <p:nvPr/>
          </p:nvSpPr>
          <p:spPr>
            <a:xfrm>
              <a:off x="8355986" y="2939367"/>
              <a:ext cx="2249129" cy="400110"/>
            </a:xfrm>
            <a:prstGeom prst="rect">
              <a:avLst/>
            </a:prstGeom>
            <a:noFill/>
          </p:spPr>
          <p:txBody>
            <a:bodyPr wrap="square" rtlCol="0">
              <a:spAutoFit/>
            </a:bodyPr>
            <a:lstStyle/>
            <a:p>
              <a:r>
                <a:rPr lang="zh-CN" altLang="en-US" sz="2000" b="1" dirty="0">
                  <a:solidFill>
                    <a:srgbClr val="C00000"/>
                  </a:solidFill>
                </a:rPr>
                <a:t>再热循环模拟</a:t>
              </a:r>
            </a:p>
          </p:txBody>
        </p:sp>
      </p:grpSp>
      <p:grpSp>
        <p:nvGrpSpPr>
          <p:cNvPr id="38" name="组合 37">
            <a:extLst>
              <a:ext uri="{FF2B5EF4-FFF2-40B4-BE49-F238E27FC236}">
                <a16:creationId xmlns:a16="http://schemas.microsoft.com/office/drawing/2014/main" id="{CEFA673F-B6C8-9D70-7D61-EB2BC38A1EDB}"/>
              </a:ext>
            </a:extLst>
          </p:cNvPr>
          <p:cNvGrpSpPr/>
          <p:nvPr/>
        </p:nvGrpSpPr>
        <p:grpSpPr>
          <a:xfrm>
            <a:off x="152494" y="4372898"/>
            <a:ext cx="3835515" cy="2281106"/>
            <a:chOff x="263603" y="4439265"/>
            <a:chExt cx="3713545" cy="2205273"/>
          </a:xfrm>
        </p:grpSpPr>
        <p:grpSp>
          <p:nvGrpSpPr>
            <p:cNvPr id="17" name="组合 16">
              <a:extLst>
                <a:ext uri="{FF2B5EF4-FFF2-40B4-BE49-F238E27FC236}">
                  <a16:creationId xmlns:a16="http://schemas.microsoft.com/office/drawing/2014/main" id="{391C7C1A-7805-29E9-F468-785F113901B8}"/>
                </a:ext>
              </a:extLst>
            </p:cNvPr>
            <p:cNvGrpSpPr/>
            <p:nvPr/>
          </p:nvGrpSpPr>
          <p:grpSpPr>
            <a:xfrm>
              <a:off x="263603" y="4439265"/>
              <a:ext cx="3713545" cy="2205273"/>
              <a:chOff x="7155887" y="2327158"/>
              <a:chExt cx="4699744" cy="2728542"/>
            </a:xfrm>
          </p:grpSpPr>
          <p:sp>
            <p:nvSpPr>
              <p:cNvPr id="15" name="矩形 14">
                <a:extLst>
                  <a:ext uri="{FF2B5EF4-FFF2-40B4-BE49-F238E27FC236}">
                    <a16:creationId xmlns:a16="http://schemas.microsoft.com/office/drawing/2014/main" id="{DA63DBF3-AD7B-6993-5190-83F887FAD287}"/>
                  </a:ext>
                </a:extLst>
              </p:cNvPr>
              <p:cNvSpPr/>
              <p:nvPr/>
            </p:nvSpPr>
            <p:spPr>
              <a:xfrm>
                <a:off x="7155887" y="2327158"/>
                <a:ext cx="4699744" cy="2728542"/>
              </a:xfrm>
              <a:prstGeom prst="rect">
                <a:avLst/>
              </a:prstGeom>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E75AF293-71CE-D56F-0DD3-25D83C17ED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2630" y="2421322"/>
                <a:ext cx="4546633" cy="2563634"/>
              </a:xfrm>
              <a:prstGeom prst="rect">
                <a:avLst/>
              </a:prstGeom>
            </p:spPr>
          </p:pic>
        </p:grpSp>
        <p:sp>
          <p:nvSpPr>
            <p:cNvPr id="28" name="文本框 27">
              <a:extLst>
                <a:ext uri="{FF2B5EF4-FFF2-40B4-BE49-F238E27FC236}">
                  <a16:creationId xmlns:a16="http://schemas.microsoft.com/office/drawing/2014/main" id="{CBBCAE25-44CF-538E-9D27-6BDD1FE36AF6}"/>
                </a:ext>
              </a:extLst>
            </p:cNvPr>
            <p:cNvSpPr txBox="1"/>
            <p:nvPr/>
          </p:nvSpPr>
          <p:spPr>
            <a:xfrm>
              <a:off x="987575" y="4565909"/>
              <a:ext cx="2890091" cy="400110"/>
            </a:xfrm>
            <a:prstGeom prst="rect">
              <a:avLst/>
            </a:prstGeom>
            <a:noFill/>
          </p:spPr>
          <p:txBody>
            <a:bodyPr wrap="square" rtlCol="0">
              <a:spAutoFit/>
            </a:bodyPr>
            <a:lstStyle/>
            <a:p>
              <a:r>
                <a:rPr lang="zh-CN" altLang="en-US" sz="2000" b="1" dirty="0">
                  <a:solidFill>
                    <a:srgbClr val="C00000"/>
                  </a:solidFill>
                </a:rPr>
                <a:t>朗肯循环模拟结果</a:t>
              </a:r>
            </a:p>
          </p:txBody>
        </p:sp>
      </p:grpSp>
      <p:grpSp>
        <p:nvGrpSpPr>
          <p:cNvPr id="35" name="组合 34">
            <a:extLst>
              <a:ext uri="{FF2B5EF4-FFF2-40B4-BE49-F238E27FC236}">
                <a16:creationId xmlns:a16="http://schemas.microsoft.com/office/drawing/2014/main" id="{B49BD092-9B8F-EC87-B7CF-B2ED3685FFED}"/>
              </a:ext>
            </a:extLst>
          </p:cNvPr>
          <p:cNvGrpSpPr/>
          <p:nvPr/>
        </p:nvGrpSpPr>
        <p:grpSpPr>
          <a:xfrm>
            <a:off x="8231028" y="4372897"/>
            <a:ext cx="3870023" cy="2281106"/>
            <a:chOff x="8325963" y="4600464"/>
            <a:chExt cx="3713546" cy="1986897"/>
          </a:xfrm>
        </p:grpSpPr>
        <p:grpSp>
          <p:nvGrpSpPr>
            <p:cNvPr id="25" name="组合 24">
              <a:extLst>
                <a:ext uri="{FF2B5EF4-FFF2-40B4-BE49-F238E27FC236}">
                  <a16:creationId xmlns:a16="http://schemas.microsoft.com/office/drawing/2014/main" id="{714F028D-4090-463A-A8EF-DAC7F6B6E3FF}"/>
                </a:ext>
              </a:extLst>
            </p:cNvPr>
            <p:cNvGrpSpPr/>
            <p:nvPr/>
          </p:nvGrpSpPr>
          <p:grpSpPr>
            <a:xfrm>
              <a:off x="8325963" y="4600464"/>
              <a:ext cx="3713546" cy="1986897"/>
              <a:chOff x="7121014" y="4035359"/>
              <a:chExt cx="4817215" cy="2453653"/>
            </a:xfrm>
          </p:grpSpPr>
          <p:sp>
            <p:nvSpPr>
              <p:cNvPr id="22" name="矩形 21">
                <a:extLst>
                  <a:ext uri="{FF2B5EF4-FFF2-40B4-BE49-F238E27FC236}">
                    <a16:creationId xmlns:a16="http://schemas.microsoft.com/office/drawing/2014/main" id="{8B8F296D-9B7E-C44D-5739-CAAD0C8CE6FA}"/>
                  </a:ext>
                </a:extLst>
              </p:cNvPr>
              <p:cNvSpPr/>
              <p:nvPr/>
            </p:nvSpPr>
            <p:spPr>
              <a:xfrm>
                <a:off x="7121014" y="4035359"/>
                <a:ext cx="4817215" cy="2453653"/>
              </a:xfrm>
              <a:prstGeom prst="rect">
                <a:avLst/>
              </a:prstGeom>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8C209F99-8034-87C2-BB8D-6A058F2883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88940" y="4119472"/>
                <a:ext cx="4681362" cy="2342725"/>
              </a:xfrm>
              <a:prstGeom prst="rect">
                <a:avLst/>
              </a:prstGeom>
            </p:spPr>
          </p:pic>
        </p:grpSp>
        <p:sp>
          <p:nvSpPr>
            <p:cNvPr id="29" name="文本框 28">
              <a:extLst>
                <a:ext uri="{FF2B5EF4-FFF2-40B4-BE49-F238E27FC236}">
                  <a16:creationId xmlns:a16="http://schemas.microsoft.com/office/drawing/2014/main" id="{A4ED663E-F747-FCC3-52E8-6174F139C4A2}"/>
                </a:ext>
              </a:extLst>
            </p:cNvPr>
            <p:cNvSpPr txBox="1"/>
            <p:nvPr/>
          </p:nvSpPr>
          <p:spPr>
            <a:xfrm>
              <a:off x="8635184" y="4714568"/>
              <a:ext cx="2872884" cy="400110"/>
            </a:xfrm>
            <a:prstGeom prst="rect">
              <a:avLst/>
            </a:prstGeom>
            <a:noFill/>
          </p:spPr>
          <p:txBody>
            <a:bodyPr wrap="square" rtlCol="0">
              <a:spAutoFit/>
            </a:bodyPr>
            <a:lstStyle/>
            <a:p>
              <a:r>
                <a:rPr lang="zh-CN" altLang="en-US" sz="2000" b="1" dirty="0">
                  <a:solidFill>
                    <a:srgbClr val="C00000"/>
                  </a:solidFill>
                </a:rPr>
                <a:t>再热循环模拟结果</a:t>
              </a:r>
            </a:p>
          </p:txBody>
        </p:sp>
      </p:grpSp>
      <p:grpSp>
        <p:nvGrpSpPr>
          <p:cNvPr id="34" name="组合 33">
            <a:extLst>
              <a:ext uri="{FF2B5EF4-FFF2-40B4-BE49-F238E27FC236}">
                <a16:creationId xmlns:a16="http://schemas.microsoft.com/office/drawing/2014/main" id="{FBC0DF9C-6746-BE0A-75DA-F80E0E8DBECC}"/>
              </a:ext>
            </a:extLst>
          </p:cNvPr>
          <p:cNvGrpSpPr/>
          <p:nvPr/>
        </p:nvGrpSpPr>
        <p:grpSpPr>
          <a:xfrm>
            <a:off x="4107426" y="1440288"/>
            <a:ext cx="4004187" cy="2083076"/>
            <a:chOff x="4156677" y="1440288"/>
            <a:chExt cx="3814826" cy="1891261"/>
          </a:xfrm>
        </p:grpSpPr>
        <p:sp>
          <p:nvSpPr>
            <p:cNvPr id="32" name="矩形 31">
              <a:extLst>
                <a:ext uri="{FF2B5EF4-FFF2-40B4-BE49-F238E27FC236}">
                  <a16:creationId xmlns:a16="http://schemas.microsoft.com/office/drawing/2014/main" id="{AE19500D-AAD3-F75A-85CB-2CE72EAF3F26}"/>
                </a:ext>
              </a:extLst>
            </p:cNvPr>
            <p:cNvSpPr/>
            <p:nvPr/>
          </p:nvSpPr>
          <p:spPr>
            <a:xfrm>
              <a:off x="4156677" y="1440288"/>
              <a:ext cx="3814826" cy="1891261"/>
            </a:xfrm>
            <a:prstGeom prst="rect">
              <a:avLst/>
            </a:prstGeom>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pic>
          <p:nvPicPr>
            <p:cNvPr id="31" name="图片 30">
              <a:extLst>
                <a:ext uri="{FF2B5EF4-FFF2-40B4-BE49-F238E27FC236}">
                  <a16:creationId xmlns:a16="http://schemas.microsoft.com/office/drawing/2014/main" id="{24C55D9A-E491-FA4B-A97B-CFD3FB38C80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49379" y="1536678"/>
              <a:ext cx="3640350" cy="1685845"/>
            </a:xfrm>
            <a:prstGeom prst="rect">
              <a:avLst/>
            </a:prstGeom>
          </p:spPr>
        </p:pic>
      </p:grpSp>
      <p:grpSp>
        <p:nvGrpSpPr>
          <p:cNvPr id="41" name="组合 40">
            <a:extLst>
              <a:ext uri="{FF2B5EF4-FFF2-40B4-BE49-F238E27FC236}">
                <a16:creationId xmlns:a16="http://schemas.microsoft.com/office/drawing/2014/main" id="{1FFBF8CA-8219-A33C-D2A3-5A90872F3965}"/>
              </a:ext>
            </a:extLst>
          </p:cNvPr>
          <p:cNvGrpSpPr/>
          <p:nvPr/>
        </p:nvGrpSpPr>
        <p:grpSpPr>
          <a:xfrm>
            <a:off x="4107425" y="4372898"/>
            <a:ext cx="4004187" cy="2281105"/>
            <a:chOff x="4107425" y="4448730"/>
            <a:chExt cx="4004187" cy="2205273"/>
          </a:xfrm>
        </p:grpSpPr>
        <p:sp>
          <p:nvSpPr>
            <p:cNvPr id="33" name="矩形 32">
              <a:extLst>
                <a:ext uri="{FF2B5EF4-FFF2-40B4-BE49-F238E27FC236}">
                  <a16:creationId xmlns:a16="http://schemas.microsoft.com/office/drawing/2014/main" id="{79B4B332-ABB2-3F0B-7BC4-1EF639650D37}"/>
                </a:ext>
              </a:extLst>
            </p:cNvPr>
            <p:cNvSpPr/>
            <p:nvPr/>
          </p:nvSpPr>
          <p:spPr>
            <a:xfrm>
              <a:off x="4107425" y="4448730"/>
              <a:ext cx="4004187" cy="2205273"/>
            </a:xfrm>
            <a:prstGeom prst="rect">
              <a:avLst/>
            </a:prstGeom>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pic>
          <p:nvPicPr>
            <p:cNvPr id="40" name="图片 39">
              <a:extLst>
                <a:ext uri="{FF2B5EF4-FFF2-40B4-BE49-F238E27FC236}">
                  <a16:creationId xmlns:a16="http://schemas.microsoft.com/office/drawing/2014/main" id="{22B352D0-243C-A37D-E44A-B6AF3AEF532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33719" y="4524836"/>
              <a:ext cx="3870023" cy="2048514"/>
            </a:xfrm>
            <a:prstGeom prst="rect">
              <a:avLst/>
            </a:prstGeom>
          </p:spPr>
        </p:pic>
      </p:grpSp>
      <p:sp>
        <p:nvSpPr>
          <p:cNvPr id="44" name="文本框 43">
            <a:extLst>
              <a:ext uri="{FF2B5EF4-FFF2-40B4-BE49-F238E27FC236}">
                <a16:creationId xmlns:a16="http://schemas.microsoft.com/office/drawing/2014/main" id="{AB4793DB-24AD-9EA9-03E1-300EB0C3057F}"/>
              </a:ext>
            </a:extLst>
          </p:cNvPr>
          <p:cNvSpPr txBox="1"/>
          <p:nvPr/>
        </p:nvSpPr>
        <p:spPr>
          <a:xfrm>
            <a:off x="4177507" y="3092901"/>
            <a:ext cx="2284935" cy="400110"/>
          </a:xfrm>
          <a:prstGeom prst="rect">
            <a:avLst/>
          </a:prstGeom>
          <a:noFill/>
        </p:spPr>
        <p:txBody>
          <a:bodyPr wrap="square" rtlCol="0">
            <a:spAutoFit/>
          </a:bodyPr>
          <a:lstStyle/>
          <a:p>
            <a:r>
              <a:rPr lang="zh-CN" altLang="en-US" sz="2000" b="1" dirty="0">
                <a:solidFill>
                  <a:srgbClr val="C00000"/>
                </a:solidFill>
              </a:rPr>
              <a:t>制冷循环模拟</a:t>
            </a:r>
          </a:p>
        </p:txBody>
      </p:sp>
      <p:sp>
        <p:nvSpPr>
          <p:cNvPr id="45" name="文本框 44">
            <a:extLst>
              <a:ext uri="{FF2B5EF4-FFF2-40B4-BE49-F238E27FC236}">
                <a16:creationId xmlns:a16="http://schemas.microsoft.com/office/drawing/2014/main" id="{AF740EC9-8780-D056-A0B1-6E3B6EEA6B19}"/>
              </a:ext>
            </a:extLst>
          </p:cNvPr>
          <p:cNvSpPr txBox="1"/>
          <p:nvPr/>
        </p:nvSpPr>
        <p:spPr>
          <a:xfrm>
            <a:off x="4514262" y="4518889"/>
            <a:ext cx="2284935" cy="400110"/>
          </a:xfrm>
          <a:prstGeom prst="rect">
            <a:avLst/>
          </a:prstGeom>
          <a:noFill/>
        </p:spPr>
        <p:txBody>
          <a:bodyPr wrap="square" rtlCol="0">
            <a:spAutoFit/>
          </a:bodyPr>
          <a:lstStyle/>
          <a:p>
            <a:r>
              <a:rPr lang="zh-CN" altLang="en-US" sz="2000" b="1" dirty="0">
                <a:solidFill>
                  <a:srgbClr val="C00000"/>
                </a:solidFill>
              </a:rPr>
              <a:t>制冷循环模拟结果</a:t>
            </a:r>
          </a:p>
        </p:txBody>
      </p:sp>
      <p:sp>
        <p:nvSpPr>
          <p:cNvPr id="46" name="矩形 45">
            <a:extLst>
              <a:ext uri="{FF2B5EF4-FFF2-40B4-BE49-F238E27FC236}">
                <a16:creationId xmlns:a16="http://schemas.microsoft.com/office/drawing/2014/main" id="{CC6E55E2-C17F-5CBC-CD69-A2C5C3920B1B}"/>
              </a:ext>
            </a:extLst>
          </p:cNvPr>
          <p:cNvSpPr/>
          <p:nvPr/>
        </p:nvSpPr>
        <p:spPr>
          <a:xfrm>
            <a:off x="423776" y="3671040"/>
            <a:ext cx="3292950" cy="52204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文本框 47">
            <a:extLst>
              <a:ext uri="{FF2B5EF4-FFF2-40B4-BE49-F238E27FC236}">
                <a16:creationId xmlns:a16="http://schemas.microsoft.com/office/drawing/2014/main" id="{1792A038-E82C-69B4-9F3D-72E8B01DCA44}"/>
              </a:ext>
            </a:extLst>
          </p:cNvPr>
          <p:cNvSpPr txBox="1"/>
          <p:nvPr/>
        </p:nvSpPr>
        <p:spPr>
          <a:xfrm>
            <a:off x="753703" y="3671040"/>
            <a:ext cx="2793416" cy="461665"/>
          </a:xfrm>
          <a:prstGeom prst="rect">
            <a:avLst/>
          </a:prstGeom>
          <a:noFill/>
        </p:spPr>
        <p:txBody>
          <a:bodyPr wrap="square" rtlCol="0">
            <a:spAutoFit/>
          </a:bodyPr>
          <a:lstStyle/>
          <a:p>
            <a:r>
              <a:rPr lang="zh-CN" altLang="en-US" sz="2400" b="1" dirty="0">
                <a:solidFill>
                  <a:schemeClr val="bg1"/>
                </a:solidFill>
              </a:rPr>
              <a:t>基本热力过程模拟</a:t>
            </a:r>
          </a:p>
        </p:txBody>
      </p:sp>
      <p:sp>
        <p:nvSpPr>
          <p:cNvPr id="49" name="矩形 48">
            <a:extLst>
              <a:ext uri="{FF2B5EF4-FFF2-40B4-BE49-F238E27FC236}">
                <a16:creationId xmlns:a16="http://schemas.microsoft.com/office/drawing/2014/main" id="{DF4B8138-8C10-41AB-85CF-6820C14D365F}"/>
              </a:ext>
            </a:extLst>
          </p:cNvPr>
          <p:cNvSpPr/>
          <p:nvPr/>
        </p:nvSpPr>
        <p:spPr>
          <a:xfrm>
            <a:off x="4449525" y="3687110"/>
            <a:ext cx="3292950" cy="52204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文本框 49">
            <a:extLst>
              <a:ext uri="{FF2B5EF4-FFF2-40B4-BE49-F238E27FC236}">
                <a16:creationId xmlns:a16="http://schemas.microsoft.com/office/drawing/2014/main" id="{F65B96D4-EB79-E06F-DA18-B89E28228B54}"/>
              </a:ext>
            </a:extLst>
          </p:cNvPr>
          <p:cNvSpPr txBox="1"/>
          <p:nvPr/>
        </p:nvSpPr>
        <p:spPr>
          <a:xfrm>
            <a:off x="4882691" y="3701228"/>
            <a:ext cx="2793416" cy="461665"/>
          </a:xfrm>
          <a:prstGeom prst="rect">
            <a:avLst/>
          </a:prstGeom>
          <a:noFill/>
        </p:spPr>
        <p:txBody>
          <a:bodyPr wrap="square" rtlCol="0">
            <a:spAutoFit/>
          </a:bodyPr>
          <a:lstStyle/>
          <a:p>
            <a:r>
              <a:rPr lang="zh-CN" altLang="en-US" sz="2400" b="1" dirty="0">
                <a:solidFill>
                  <a:schemeClr val="bg1"/>
                </a:solidFill>
              </a:rPr>
              <a:t>热力参数可输入</a:t>
            </a:r>
          </a:p>
        </p:txBody>
      </p:sp>
      <p:sp>
        <p:nvSpPr>
          <p:cNvPr id="51" name="矩形 50">
            <a:extLst>
              <a:ext uri="{FF2B5EF4-FFF2-40B4-BE49-F238E27FC236}">
                <a16:creationId xmlns:a16="http://schemas.microsoft.com/office/drawing/2014/main" id="{D45C552A-D597-FF92-B1DA-424A8740C2DC}"/>
              </a:ext>
            </a:extLst>
          </p:cNvPr>
          <p:cNvSpPr/>
          <p:nvPr/>
        </p:nvSpPr>
        <p:spPr>
          <a:xfrm>
            <a:off x="8516391" y="3670344"/>
            <a:ext cx="3292950" cy="52204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B5AB7894-8EA8-3D79-CBF3-9F97E8CAA3A4}"/>
              </a:ext>
            </a:extLst>
          </p:cNvPr>
          <p:cNvSpPr txBox="1"/>
          <p:nvPr/>
        </p:nvSpPr>
        <p:spPr>
          <a:xfrm>
            <a:off x="9015925" y="3701228"/>
            <a:ext cx="2793416" cy="461665"/>
          </a:xfrm>
          <a:prstGeom prst="rect">
            <a:avLst/>
          </a:prstGeom>
          <a:noFill/>
        </p:spPr>
        <p:txBody>
          <a:bodyPr wrap="square" rtlCol="0">
            <a:spAutoFit/>
          </a:bodyPr>
          <a:lstStyle/>
          <a:p>
            <a:r>
              <a:rPr lang="zh-CN" altLang="en-US" sz="2400" b="1" dirty="0">
                <a:solidFill>
                  <a:schemeClr val="bg1"/>
                </a:solidFill>
              </a:rPr>
              <a:t>计算结果可导出</a:t>
            </a:r>
          </a:p>
        </p:txBody>
      </p:sp>
    </p:spTree>
    <p:extLst>
      <p:ext uri="{BB962C8B-B14F-4D97-AF65-F5344CB8AC3E}">
        <p14:creationId xmlns:p14="http://schemas.microsoft.com/office/powerpoint/2010/main" val="2091462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20412BCE-CD95-6322-5767-9A44DE424B16}"/>
              </a:ext>
            </a:extLst>
          </p:cNvPr>
          <p:cNvSpPr/>
          <p:nvPr/>
        </p:nvSpPr>
        <p:spPr>
          <a:xfrm>
            <a:off x="431634" y="1500008"/>
            <a:ext cx="11219591" cy="4996657"/>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 name="文本框 1"/>
          <p:cNvSpPr txBox="1"/>
          <p:nvPr/>
        </p:nvSpPr>
        <p:spPr>
          <a:xfrm>
            <a:off x="630620" y="867103"/>
            <a:ext cx="5275803" cy="461665"/>
          </a:xfrm>
          <a:prstGeom prst="rect">
            <a:avLst/>
          </a:prstGeom>
          <a:noFill/>
        </p:spPr>
        <p:txBody>
          <a:bodyPr wrap="none" rtlCol="0">
            <a:spAutoFit/>
          </a:bodyPr>
          <a:lstStyle/>
          <a:p>
            <a:r>
              <a:rPr lang="en-US" altLang="zh-CN" sz="2400" dirty="0">
                <a:solidFill>
                  <a:schemeClr val="bg1"/>
                </a:solidFill>
                <a:latin typeface="+mj-ea"/>
                <a:ea typeface="+mj-ea"/>
              </a:rPr>
              <a:t>2.5.4 </a:t>
            </a:r>
            <a:r>
              <a:rPr lang="zh-CN" altLang="en-US" sz="2400" dirty="0">
                <a:solidFill>
                  <a:schemeClr val="bg1"/>
                </a:solidFill>
                <a:latin typeface="+mj-ea"/>
                <a:ea typeface="+mj-ea"/>
              </a:rPr>
              <a:t>目前成果展示（优化板块界面）</a:t>
            </a:r>
          </a:p>
        </p:txBody>
      </p:sp>
      <p:pic>
        <p:nvPicPr>
          <p:cNvPr id="6" name="图片 5">
            <a:extLst>
              <a:ext uri="{FF2B5EF4-FFF2-40B4-BE49-F238E27FC236}">
                <a16:creationId xmlns:a16="http://schemas.microsoft.com/office/drawing/2014/main" id="{D86A080B-D5FD-52FA-7750-8ED509CC0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775" y="1584720"/>
            <a:ext cx="11058831" cy="4874712"/>
          </a:xfrm>
          <a:prstGeom prst="rect">
            <a:avLst/>
          </a:prstGeom>
        </p:spPr>
      </p:pic>
      <p:sp>
        <p:nvSpPr>
          <p:cNvPr id="10" name="矩形 9">
            <a:extLst>
              <a:ext uri="{FF2B5EF4-FFF2-40B4-BE49-F238E27FC236}">
                <a16:creationId xmlns:a16="http://schemas.microsoft.com/office/drawing/2014/main" id="{59159A29-1A82-7B66-2996-7A73AA42E54A}"/>
              </a:ext>
            </a:extLst>
          </p:cNvPr>
          <p:cNvSpPr/>
          <p:nvPr/>
        </p:nvSpPr>
        <p:spPr>
          <a:xfrm>
            <a:off x="592394" y="2109019"/>
            <a:ext cx="5292212" cy="516194"/>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02289BD9-670B-1C1D-082F-C4554F5BDD00}"/>
              </a:ext>
            </a:extLst>
          </p:cNvPr>
          <p:cNvSpPr/>
          <p:nvPr/>
        </p:nvSpPr>
        <p:spPr>
          <a:xfrm>
            <a:off x="592394" y="2891415"/>
            <a:ext cx="5292212" cy="3155424"/>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CB5333F0-E7B7-7F3A-E9FC-D6A264E056E9}"/>
              </a:ext>
            </a:extLst>
          </p:cNvPr>
          <p:cNvSpPr/>
          <p:nvPr/>
        </p:nvSpPr>
        <p:spPr>
          <a:xfrm>
            <a:off x="6194323" y="2891415"/>
            <a:ext cx="5292212" cy="3044811"/>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AC36EE-EC0C-A573-AB86-02712EF47B1E}"/>
              </a:ext>
            </a:extLst>
          </p:cNvPr>
          <p:cNvSpPr txBox="1"/>
          <p:nvPr/>
        </p:nvSpPr>
        <p:spPr>
          <a:xfrm>
            <a:off x="540775" y="1733232"/>
            <a:ext cx="4321277" cy="338554"/>
          </a:xfrm>
          <a:prstGeom prst="rect">
            <a:avLst/>
          </a:prstGeom>
          <a:noFill/>
        </p:spPr>
        <p:txBody>
          <a:bodyPr wrap="square" rtlCol="0">
            <a:spAutoFit/>
          </a:bodyPr>
          <a:lstStyle/>
          <a:p>
            <a:r>
              <a:rPr lang="zh-CN" altLang="en-US" sz="1600" b="1" dirty="0">
                <a:solidFill>
                  <a:srgbClr val="C00000"/>
                </a:solidFill>
              </a:rPr>
              <a:t>目前已完成离网制氢模式功能</a:t>
            </a:r>
          </a:p>
        </p:txBody>
      </p:sp>
      <p:sp>
        <p:nvSpPr>
          <p:cNvPr id="15" name="文本框 14">
            <a:extLst>
              <a:ext uri="{FF2B5EF4-FFF2-40B4-BE49-F238E27FC236}">
                <a16:creationId xmlns:a16="http://schemas.microsoft.com/office/drawing/2014/main" id="{336EB9C4-7AA0-EFDE-6B2E-E13966D05EFD}"/>
              </a:ext>
            </a:extLst>
          </p:cNvPr>
          <p:cNvSpPr txBox="1"/>
          <p:nvPr/>
        </p:nvSpPr>
        <p:spPr>
          <a:xfrm>
            <a:off x="2985314" y="4609860"/>
            <a:ext cx="2733368" cy="338554"/>
          </a:xfrm>
          <a:prstGeom prst="rect">
            <a:avLst/>
          </a:prstGeom>
          <a:noFill/>
        </p:spPr>
        <p:txBody>
          <a:bodyPr wrap="square" rtlCol="0">
            <a:spAutoFit/>
          </a:bodyPr>
          <a:lstStyle/>
          <a:p>
            <a:r>
              <a:rPr lang="zh-CN" altLang="en-US" sz="1600" b="1" dirty="0">
                <a:solidFill>
                  <a:srgbClr val="C00000"/>
                </a:solidFill>
              </a:rPr>
              <a:t>综合能源系统，多能源组件</a:t>
            </a:r>
          </a:p>
        </p:txBody>
      </p:sp>
      <p:sp>
        <p:nvSpPr>
          <p:cNvPr id="16" name="文本框 15">
            <a:extLst>
              <a:ext uri="{FF2B5EF4-FFF2-40B4-BE49-F238E27FC236}">
                <a16:creationId xmlns:a16="http://schemas.microsoft.com/office/drawing/2014/main" id="{7166D216-4570-D765-244D-AF00AD3221B6}"/>
              </a:ext>
            </a:extLst>
          </p:cNvPr>
          <p:cNvSpPr txBox="1"/>
          <p:nvPr/>
        </p:nvSpPr>
        <p:spPr>
          <a:xfrm>
            <a:off x="8679427" y="3090446"/>
            <a:ext cx="2733368" cy="338554"/>
          </a:xfrm>
          <a:prstGeom prst="rect">
            <a:avLst/>
          </a:prstGeom>
          <a:noFill/>
        </p:spPr>
        <p:txBody>
          <a:bodyPr wrap="square" rtlCol="0">
            <a:spAutoFit/>
          </a:bodyPr>
          <a:lstStyle/>
          <a:p>
            <a:r>
              <a:rPr lang="zh-CN" altLang="en-US" sz="1600" b="1" dirty="0">
                <a:solidFill>
                  <a:srgbClr val="C00000"/>
                </a:solidFill>
              </a:rPr>
              <a:t>多种优化参数设置</a:t>
            </a:r>
          </a:p>
        </p:txBody>
      </p:sp>
    </p:spTree>
    <p:extLst>
      <p:ext uri="{BB962C8B-B14F-4D97-AF65-F5344CB8AC3E}">
        <p14:creationId xmlns:p14="http://schemas.microsoft.com/office/powerpoint/2010/main" val="1770156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9B9306C-90CB-AD8E-6CE8-8A29C60FAC8F}"/>
              </a:ext>
            </a:extLst>
          </p:cNvPr>
          <p:cNvSpPr/>
          <p:nvPr/>
        </p:nvSpPr>
        <p:spPr>
          <a:xfrm>
            <a:off x="120118" y="3087974"/>
            <a:ext cx="5077120" cy="2902923"/>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24727F2F-03EE-F566-EFFA-0B980EDC0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54" y="3141871"/>
            <a:ext cx="4565083" cy="2795128"/>
          </a:xfrm>
          <a:prstGeom prst="rect">
            <a:avLst/>
          </a:prstGeom>
        </p:spPr>
      </p:pic>
      <p:sp>
        <p:nvSpPr>
          <p:cNvPr id="2" name="文本框 1"/>
          <p:cNvSpPr txBox="1"/>
          <p:nvPr/>
        </p:nvSpPr>
        <p:spPr>
          <a:xfrm>
            <a:off x="630620" y="867103"/>
            <a:ext cx="5275803" cy="461665"/>
          </a:xfrm>
          <a:prstGeom prst="rect">
            <a:avLst/>
          </a:prstGeom>
          <a:noFill/>
        </p:spPr>
        <p:txBody>
          <a:bodyPr wrap="none" rtlCol="0">
            <a:spAutoFit/>
          </a:bodyPr>
          <a:lstStyle/>
          <a:p>
            <a:r>
              <a:rPr lang="en-US" altLang="zh-CN" sz="2400" dirty="0">
                <a:solidFill>
                  <a:schemeClr val="bg1"/>
                </a:solidFill>
                <a:latin typeface="+mj-ea"/>
                <a:ea typeface="+mj-ea"/>
              </a:rPr>
              <a:t>2.5.5 </a:t>
            </a:r>
            <a:r>
              <a:rPr lang="zh-CN" altLang="en-US" sz="2400" dirty="0">
                <a:solidFill>
                  <a:schemeClr val="bg1"/>
                </a:solidFill>
                <a:latin typeface="+mj-ea"/>
                <a:ea typeface="+mj-ea"/>
              </a:rPr>
              <a:t>目前成果展示（优化板块输入）</a:t>
            </a:r>
          </a:p>
        </p:txBody>
      </p:sp>
      <p:grpSp>
        <p:nvGrpSpPr>
          <p:cNvPr id="3" name="组合 2">
            <a:extLst>
              <a:ext uri="{FF2B5EF4-FFF2-40B4-BE49-F238E27FC236}">
                <a16:creationId xmlns:a16="http://schemas.microsoft.com/office/drawing/2014/main" id="{D69A8A4B-B051-C129-4341-D255B7DACD7F}"/>
              </a:ext>
            </a:extLst>
          </p:cNvPr>
          <p:cNvGrpSpPr/>
          <p:nvPr/>
        </p:nvGrpSpPr>
        <p:grpSpPr>
          <a:xfrm>
            <a:off x="4882273" y="1486783"/>
            <a:ext cx="7233397" cy="4508561"/>
            <a:chOff x="1198778" y="1584720"/>
            <a:chExt cx="8250782" cy="4067504"/>
          </a:xfrm>
        </p:grpSpPr>
        <p:pic>
          <p:nvPicPr>
            <p:cNvPr id="5" name="图片 4">
              <a:extLst>
                <a:ext uri="{FF2B5EF4-FFF2-40B4-BE49-F238E27FC236}">
                  <a16:creationId xmlns:a16="http://schemas.microsoft.com/office/drawing/2014/main" id="{DA4DB1D1-9D68-7DEA-7B0A-69BCCF44B143}"/>
                </a:ext>
              </a:extLst>
            </p:cNvPr>
            <p:cNvPicPr>
              <a:picLocks noChangeAspect="1"/>
            </p:cNvPicPr>
            <p:nvPr/>
          </p:nvPicPr>
          <p:blipFill rotWithShape="1">
            <a:blip r:embed="rId4">
              <a:extLst>
                <a:ext uri="{28A0092B-C50C-407E-A947-70E740481C1C}">
                  <a14:useLocalDpi xmlns:a14="http://schemas.microsoft.com/office/drawing/2010/main" val="0"/>
                </a:ext>
              </a:extLst>
            </a:blip>
            <a:srcRect l="51814" t="10876" b="34206"/>
            <a:stretch/>
          </p:blipFill>
          <p:spPr>
            <a:xfrm>
              <a:off x="1198778" y="1594970"/>
              <a:ext cx="8250782" cy="4057254"/>
            </a:xfrm>
            <a:prstGeom prst="rect">
              <a:avLst/>
            </a:prstGeom>
          </p:spPr>
        </p:pic>
        <p:sp>
          <p:nvSpPr>
            <p:cNvPr id="6" name="矩形 5">
              <a:extLst>
                <a:ext uri="{FF2B5EF4-FFF2-40B4-BE49-F238E27FC236}">
                  <a16:creationId xmlns:a16="http://schemas.microsoft.com/office/drawing/2014/main" id="{193FA5EA-0D4C-2239-482D-E5D0A3F70A05}"/>
                </a:ext>
              </a:extLst>
            </p:cNvPr>
            <p:cNvSpPr/>
            <p:nvPr/>
          </p:nvSpPr>
          <p:spPr>
            <a:xfrm>
              <a:off x="1250397" y="1584720"/>
              <a:ext cx="8100080" cy="4057254"/>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
        <p:nvSpPr>
          <p:cNvPr id="10" name="文本框 9">
            <a:extLst>
              <a:ext uri="{FF2B5EF4-FFF2-40B4-BE49-F238E27FC236}">
                <a16:creationId xmlns:a16="http://schemas.microsoft.com/office/drawing/2014/main" id="{EF3ACDB6-0693-BF2E-D46D-FC8C321A3057}"/>
              </a:ext>
            </a:extLst>
          </p:cNvPr>
          <p:cNvSpPr txBox="1"/>
          <p:nvPr/>
        </p:nvSpPr>
        <p:spPr>
          <a:xfrm>
            <a:off x="402806" y="1610968"/>
            <a:ext cx="4599584" cy="1323439"/>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dirty="0">
                <a:solidFill>
                  <a:srgbClr val="174781"/>
                </a:solidFill>
              </a:rPr>
              <a:t>多种优化参数可下拉选择框选择</a:t>
            </a:r>
            <a:endParaRPr lang="en-US" altLang="zh-CN" sz="2000" dirty="0">
              <a:solidFill>
                <a:srgbClr val="174781"/>
              </a:solidFill>
            </a:endParaRPr>
          </a:p>
          <a:p>
            <a:pPr marL="285750" indent="-285750">
              <a:buFont typeface="Wingdings" panose="05000000000000000000" pitchFamily="2" charset="2"/>
              <a:buChar char="Ø"/>
            </a:pPr>
            <a:r>
              <a:rPr lang="zh-CN" altLang="en-US" sz="2000" dirty="0">
                <a:solidFill>
                  <a:srgbClr val="174781"/>
                </a:solidFill>
              </a:rPr>
              <a:t>参数可输入设置，也可点击加减调整</a:t>
            </a:r>
            <a:endParaRPr lang="en-US" altLang="zh-CN" sz="2000" dirty="0">
              <a:solidFill>
                <a:srgbClr val="174781"/>
              </a:solidFill>
            </a:endParaRPr>
          </a:p>
          <a:p>
            <a:pPr marL="285750" indent="-285750">
              <a:buFont typeface="Wingdings" panose="05000000000000000000" pitchFamily="2" charset="2"/>
              <a:buChar char="Ø"/>
            </a:pPr>
            <a:r>
              <a:rPr lang="zh-CN" altLang="en-US" sz="2000" dirty="0">
                <a:solidFill>
                  <a:srgbClr val="174781"/>
                </a:solidFill>
              </a:rPr>
              <a:t>运算耗时短</a:t>
            </a:r>
            <a:endParaRPr lang="en-US" altLang="zh-CN" sz="2000" dirty="0">
              <a:solidFill>
                <a:srgbClr val="174781"/>
              </a:solidFill>
            </a:endParaRPr>
          </a:p>
          <a:p>
            <a:pPr marL="285750" indent="-285750">
              <a:buFont typeface="Wingdings" panose="05000000000000000000" pitchFamily="2" charset="2"/>
              <a:buChar char="Ø"/>
            </a:pPr>
            <a:r>
              <a:rPr lang="zh-CN" altLang="en-US" sz="2000" dirty="0">
                <a:solidFill>
                  <a:srgbClr val="174781"/>
                </a:solidFill>
              </a:rPr>
              <a:t>结果呈现页面简洁清晰</a:t>
            </a:r>
          </a:p>
        </p:txBody>
      </p:sp>
    </p:spTree>
    <p:extLst>
      <p:ext uri="{BB962C8B-B14F-4D97-AF65-F5344CB8AC3E}">
        <p14:creationId xmlns:p14="http://schemas.microsoft.com/office/powerpoint/2010/main" val="692791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0620" y="867103"/>
            <a:ext cx="5275803" cy="461665"/>
          </a:xfrm>
          <a:prstGeom prst="rect">
            <a:avLst/>
          </a:prstGeom>
          <a:noFill/>
        </p:spPr>
        <p:txBody>
          <a:bodyPr wrap="none" rtlCol="0">
            <a:spAutoFit/>
          </a:bodyPr>
          <a:lstStyle/>
          <a:p>
            <a:r>
              <a:rPr lang="en-US" altLang="zh-CN" sz="2400" dirty="0">
                <a:solidFill>
                  <a:schemeClr val="bg1"/>
                </a:solidFill>
                <a:latin typeface="+mj-ea"/>
                <a:ea typeface="+mj-ea"/>
              </a:rPr>
              <a:t>2.5.6 </a:t>
            </a:r>
            <a:r>
              <a:rPr lang="zh-CN" altLang="en-US" sz="2400" dirty="0">
                <a:solidFill>
                  <a:schemeClr val="bg1"/>
                </a:solidFill>
                <a:latin typeface="+mj-ea"/>
                <a:ea typeface="+mj-ea"/>
              </a:rPr>
              <a:t>目前成果展示（优化板块输出）</a:t>
            </a:r>
          </a:p>
        </p:txBody>
      </p:sp>
      <p:grpSp>
        <p:nvGrpSpPr>
          <p:cNvPr id="6" name="组合 5">
            <a:extLst>
              <a:ext uri="{FF2B5EF4-FFF2-40B4-BE49-F238E27FC236}">
                <a16:creationId xmlns:a16="http://schemas.microsoft.com/office/drawing/2014/main" id="{41DD8E4C-A9CA-B006-DC86-57A0CA2A1539}"/>
              </a:ext>
            </a:extLst>
          </p:cNvPr>
          <p:cNvGrpSpPr/>
          <p:nvPr/>
        </p:nvGrpSpPr>
        <p:grpSpPr>
          <a:xfrm>
            <a:off x="849014" y="1475428"/>
            <a:ext cx="10639979" cy="5131849"/>
            <a:chOff x="810669" y="1453306"/>
            <a:chExt cx="10257996" cy="4851630"/>
          </a:xfrm>
        </p:grpSpPr>
        <p:sp>
          <p:nvSpPr>
            <p:cNvPr id="5" name="矩形 4">
              <a:extLst>
                <a:ext uri="{FF2B5EF4-FFF2-40B4-BE49-F238E27FC236}">
                  <a16:creationId xmlns:a16="http://schemas.microsoft.com/office/drawing/2014/main" id="{55A60DA3-66CB-1177-5933-82FB47C8E06B}"/>
                </a:ext>
              </a:extLst>
            </p:cNvPr>
            <p:cNvSpPr/>
            <p:nvPr/>
          </p:nvSpPr>
          <p:spPr>
            <a:xfrm>
              <a:off x="810669" y="1453306"/>
              <a:ext cx="10257996" cy="4851630"/>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pic>
          <p:nvPicPr>
            <p:cNvPr id="4" name="图片 3">
              <a:extLst>
                <a:ext uri="{FF2B5EF4-FFF2-40B4-BE49-F238E27FC236}">
                  <a16:creationId xmlns:a16="http://schemas.microsoft.com/office/drawing/2014/main" id="{91469003-DE75-4FB7-AF4A-B92DECB4F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18" y="1603922"/>
              <a:ext cx="9939463" cy="4634645"/>
            </a:xfrm>
            <a:prstGeom prst="rect">
              <a:avLst/>
            </a:prstGeom>
          </p:spPr>
        </p:pic>
      </p:grpSp>
      <p:grpSp>
        <p:nvGrpSpPr>
          <p:cNvPr id="9" name="组合 8">
            <a:extLst>
              <a:ext uri="{FF2B5EF4-FFF2-40B4-BE49-F238E27FC236}">
                <a16:creationId xmlns:a16="http://schemas.microsoft.com/office/drawing/2014/main" id="{9C2F9188-9C57-EB5F-87AE-4C61340E20F2}"/>
              </a:ext>
            </a:extLst>
          </p:cNvPr>
          <p:cNvGrpSpPr/>
          <p:nvPr/>
        </p:nvGrpSpPr>
        <p:grpSpPr>
          <a:xfrm>
            <a:off x="110612" y="2721077"/>
            <a:ext cx="11970775" cy="2131143"/>
            <a:chOff x="137651" y="2765322"/>
            <a:chExt cx="11970775" cy="2131143"/>
          </a:xfrm>
        </p:grpSpPr>
        <p:pic>
          <p:nvPicPr>
            <p:cNvPr id="7" name="图片 6">
              <a:extLst>
                <a:ext uri="{FF2B5EF4-FFF2-40B4-BE49-F238E27FC236}">
                  <a16:creationId xmlns:a16="http://schemas.microsoft.com/office/drawing/2014/main" id="{8CE336B9-5AED-1641-C5CA-8661E385FC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51" y="2824537"/>
              <a:ext cx="11916697" cy="2071927"/>
            </a:xfrm>
            <a:prstGeom prst="rect">
              <a:avLst/>
            </a:prstGeom>
          </p:spPr>
        </p:pic>
        <p:sp>
          <p:nvSpPr>
            <p:cNvPr id="8" name="矩形 7">
              <a:extLst>
                <a:ext uri="{FF2B5EF4-FFF2-40B4-BE49-F238E27FC236}">
                  <a16:creationId xmlns:a16="http://schemas.microsoft.com/office/drawing/2014/main" id="{3381E1A0-24EC-D2E8-118E-A1147B2EA886}"/>
                </a:ext>
              </a:extLst>
            </p:cNvPr>
            <p:cNvSpPr/>
            <p:nvPr/>
          </p:nvSpPr>
          <p:spPr>
            <a:xfrm>
              <a:off x="137651" y="2765322"/>
              <a:ext cx="11970775" cy="2131143"/>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spTree>
    <p:extLst>
      <p:ext uri="{BB962C8B-B14F-4D97-AF65-F5344CB8AC3E}">
        <p14:creationId xmlns:p14="http://schemas.microsoft.com/office/powerpoint/2010/main" val="423591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0620" y="867103"/>
            <a:ext cx="4660250" cy="461665"/>
          </a:xfrm>
          <a:prstGeom prst="rect">
            <a:avLst/>
          </a:prstGeom>
          <a:noFill/>
        </p:spPr>
        <p:txBody>
          <a:bodyPr wrap="none" rtlCol="0">
            <a:spAutoFit/>
          </a:bodyPr>
          <a:lstStyle/>
          <a:p>
            <a:r>
              <a:rPr lang="en-US" altLang="zh-CN" sz="2400" dirty="0">
                <a:solidFill>
                  <a:schemeClr val="bg1"/>
                </a:solidFill>
                <a:latin typeface="+mj-ea"/>
                <a:ea typeface="+mj-ea"/>
              </a:rPr>
              <a:t>2.5.7 </a:t>
            </a:r>
            <a:r>
              <a:rPr lang="zh-CN" altLang="en-US" sz="2400" dirty="0">
                <a:solidFill>
                  <a:schemeClr val="bg1"/>
                </a:solidFill>
                <a:latin typeface="+mj-ea"/>
                <a:ea typeface="+mj-ea"/>
              </a:rPr>
              <a:t>系统逻辑框架（优化板块）</a:t>
            </a:r>
          </a:p>
        </p:txBody>
      </p:sp>
      <p:pic>
        <p:nvPicPr>
          <p:cNvPr id="4" name="图片 3">
            <a:extLst>
              <a:ext uri="{FF2B5EF4-FFF2-40B4-BE49-F238E27FC236}">
                <a16:creationId xmlns:a16="http://schemas.microsoft.com/office/drawing/2014/main" id="{9571B473-106A-03DB-FA72-F670C5B26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8979" y="1604260"/>
            <a:ext cx="5873372" cy="4887279"/>
          </a:xfrm>
          <a:prstGeom prst="rect">
            <a:avLst/>
          </a:prstGeom>
        </p:spPr>
      </p:pic>
    </p:spTree>
    <p:extLst>
      <p:ext uri="{BB962C8B-B14F-4D97-AF65-F5344CB8AC3E}">
        <p14:creationId xmlns:p14="http://schemas.microsoft.com/office/powerpoint/2010/main" val="2984062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0620" y="867103"/>
            <a:ext cx="4660250" cy="461665"/>
          </a:xfrm>
          <a:prstGeom prst="rect">
            <a:avLst/>
          </a:prstGeom>
          <a:noFill/>
        </p:spPr>
        <p:txBody>
          <a:bodyPr wrap="none" rtlCol="0">
            <a:spAutoFit/>
          </a:bodyPr>
          <a:lstStyle/>
          <a:p>
            <a:r>
              <a:rPr lang="en-US" altLang="zh-CN" sz="2400" dirty="0">
                <a:solidFill>
                  <a:schemeClr val="bg1"/>
                </a:solidFill>
                <a:latin typeface="+mj-ea"/>
                <a:ea typeface="+mj-ea"/>
              </a:rPr>
              <a:t>2.5.8 </a:t>
            </a:r>
            <a:r>
              <a:rPr lang="zh-CN" altLang="en-US" sz="2400" dirty="0">
                <a:solidFill>
                  <a:schemeClr val="bg1"/>
                </a:solidFill>
                <a:latin typeface="+mj-ea"/>
                <a:ea typeface="+mj-ea"/>
              </a:rPr>
              <a:t>程序逻辑框架（优化板块）</a:t>
            </a:r>
          </a:p>
        </p:txBody>
      </p:sp>
      <p:pic>
        <p:nvPicPr>
          <p:cNvPr id="17" name="图片 16">
            <a:extLst>
              <a:ext uri="{FF2B5EF4-FFF2-40B4-BE49-F238E27FC236}">
                <a16:creationId xmlns:a16="http://schemas.microsoft.com/office/drawing/2014/main" id="{D24FA90F-97D5-6E18-B939-5BC1CB24AC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9715" y="1496634"/>
            <a:ext cx="8692570" cy="5361366"/>
          </a:xfrm>
          <a:prstGeom prst="rect">
            <a:avLst/>
          </a:prstGeom>
        </p:spPr>
      </p:pic>
    </p:spTree>
    <p:extLst>
      <p:ext uri="{BB962C8B-B14F-4D97-AF65-F5344CB8AC3E}">
        <p14:creationId xmlns:p14="http://schemas.microsoft.com/office/powerpoint/2010/main" val="434229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8D61432C-9204-28B9-48BC-C0C22C0C4A23}"/>
              </a:ext>
            </a:extLst>
          </p:cNvPr>
          <p:cNvSpPr/>
          <p:nvPr/>
        </p:nvSpPr>
        <p:spPr>
          <a:xfrm>
            <a:off x="7206140" y="4613857"/>
            <a:ext cx="4538445" cy="1275172"/>
          </a:xfrm>
          <a:prstGeom prst="rect">
            <a:avLst/>
          </a:prstGeom>
          <a:ln w="28575">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4744D09F-C5C6-D814-52B8-4911C84AF9E0}"/>
              </a:ext>
            </a:extLst>
          </p:cNvPr>
          <p:cNvSpPr/>
          <p:nvPr/>
        </p:nvSpPr>
        <p:spPr>
          <a:xfrm>
            <a:off x="7206141" y="3429001"/>
            <a:ext cx="4538444" cy="785612"/>
          </a:xfrm>
          <a:prstGeom prst="rect">
            <a:avLst/>
          </a:prstGeom>
          <a:ln w="28575">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id="{259E38BD-5410-8984-6249-F48CE459CA97}"/>
              </a:ext>
            </a:extLst>
          </p:cNvPr>
          <p:cNvSpPr/>
          <p:nvPr/>
        </p:nvSpPr>
        <p:spPr>
          <a:xfrm>
            <a:off x="7206141" y="2006227"/>
            <a:ext cx="4538445" cy="1275172"/>
          </a:xfrm>
          <a:prstGeom prst="rect">
            <a:avLst/>
          </a:prstGeom>
          <a:ln w="28575">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B6FDA63B-5366-1B53-C5F3-861306E65F9E}"/>
              </a:ext>
            </a:extLst>
          </p:cNvPr>
          <p:cNvSpPr txBox="1"/>
          <p:nvPr/>
        </p:nvSpPr>
        <p:spPr>
          <a:xfrm>
            <a:off x="630620" y="867103"/>
            <a:ext cx="3482043" cy="461665"/>
          </a:xfrm>
          <a:prstGeom prst="rect">
            <a:avLst/>
          </a:prstGeom>
          <a:noFill/>
        </p:spPr>
        <p:txBody>
          <a:bodyPr wrap="none" rtlCol="0">
            <a:spAutoFit/>
          </a:bodyPr>
          <a:lstStyle/>
          <a:p>
            <a:r>
              <a:rPr lang="en-US" altLang="zh-CN" sz="2400" dirty="0">
                <a:solidFill>
                  <a:schemeClr val="bg1"/>
                </a:solidFill>
                <a:latin typeface="+mj-ea"/>
                <a:ea typeface="+mj-ea"/>
              </a:rPr>
              <a:t>2.6 </a:t>
            </a:r>
            <a:r>
              <a:rPr lang="zh-CN" altLang="en-US" sz="2400" dirty="0">
                <a:solidFill>
                  <a:schemeClr val="bg1"/>
                </a:solidFill>
                <a:latin typeface="+mj-ea"/>
                <a:ea typeface="+mj-ea"/>
              </a:rPr>
              <a:t>遇到困难及解决方式</a:t>
            </a:r>
          </a:p>
        </p:txBody>
      </p:sp>
      <p:sp>
        <p:nvSpPr>
          <p:cNvPr id="3" name="右箭头 2">
            <a:extLst>
              <a:ext uri="{FF2B5EF4-FFF2-40B4-BE49-F238E27FC236}">
                <a16:creationId xmlns:a16="http://schemas.microsoft.com/office/drawing/2014/main" id="{B4DAF15F-0EF4-A6D3-1CE0-84DE9A222BB3}"/>
              </a:ext>
            </a:extLst>
          </p:cNvPr>
          <p:cNvSpPr/>
          <p:nvPr/>
        </p:nvSpPr>
        <p:spPr>
          <a:xfrm>
            <a:off x="3875711" y="2344978"/>
            <a:ext cx="2818701" cy="385894"/>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zh-CN" altLang="en-US"/>
          </a:p>
        </p:txBody>
      </p:sp>
      <p:sp>
        <p:nvSpPr>
          <p:cNvPr id="4" name="右箭头 3">
            <a:extLst>
              <a:ext uri="{FF2B5EF4-FFF2-40B4-BE49-F238E27FC236}">
                <a16:creationId xmlns:a16="http://schemas.microsoft.com/office/drawing/2014/main" id="{8DABDAD8-AB6D-2834-A297-314A3EF7D6D6}"/>
              </a:ext>
            </a:extLst>
          </p:cNvPr>
          <p:cNvSpPr/>
          <p:nvPr/>
        </p:nvSpPr>
        <p:spPr>
          <a:xfrm>
            <a:off x="3875712" y="3658742"/>
            <a:ext cx="2818701" cy="385894"/>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zh-CN" altLang="en-US"/>
          </a:p>
        </p:txBody>
      </p:sp>
      <p:sp>
        <p:nvSpPr>
          <p:cNvPr id="5" name="右箭头 4">
            <a:extLst>
              <a:ext uri="{FF2B5EF4-FFF2-40B4-BE49-F238E27FC236}">
                <a16:creationId xmlns:a16="http://schemas.microsoft.com/office/drawing/2014/main" id="{1E9A43CF-DDEA-C8F1-D8AE-A9775853EAE4}"/>
              </a:ext>
            </a:extLst>
          </p:cNvPr>
          <p:cNvSpPr/>
          <p:nvPr/>
        </p:nvSpPr>
        <p:spPr>
          <a:xfrm>
            <a:off x="3875712" y="4972506"/>
            <a:ext cx="2818701" cy="385894"/>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7C9F44C8-E43F-4CDB-C854-4225972CDD4E}"/>
              </a:ext>
            </a:extLst>
          </p:cNvPr>
          <p:cNvSpPr txBox="1"/>
          <p:nvPr/>
        </p:nvSpPr>
        <p:spPr>
          <a:xfrm>
            <a:off x="664176" y="2179859"/>
            <a:ext cx="2508308" cy="646331"/>
          </a:xfrm>
          <a:prstGeom prst="rect">
            <a:avLst/>
          </a:prstGeom>
          <a:noFill/>
        </p:spPr>
        <p:txBody>
          <a:bodyPr wrap="square" rtlCol="0">
            <a:spAutoFit/>
          </a:bodyPr>
          <a:lstStyle/>
          <a:p>
            <a:r>
              <a:rPr lang="zh-CN" altLang="en-US" b="0" i="0" u="none" strike="noStrike" dirty="0">
                <a:solidFill>
                  <a:srgbClr val="333333"/>
                </a:solidFill>
                <a:effectLst/>
                <a:latin typeface="Open Sans" panose="020F0502020204030204" pitchFamily="34" charset="0"/>
              </a:rPr>
              <a:t>软件开发过程中代码管理、合作</a:t>
            </a:r>
            <a:r>
              <a:rPr lang="zh-CN" altLang="en-US" i="0" u="none" strike="noStrike" dirty="0">
                <a:solidFill>
                  <a:srgbClr val="FF0000"/>
                </a:solidFill>
                <a:effectLst/>
                <a:latin typeface="Open Sans" panose="020F0502020204030204" pitchFamily="34" charset="0"/>
              </a:rPr>
              <a:t>开发效率低</a:t>
            </a:r>
            <a:endParaRPr kumimoji="1" lang="zh-CN" altLang="en-US" dirty="0">
              <a:solidFill>
                <a:srgbClr val="FF0000"/>
              </a:solidFill>
            </a:endParaRPr>
          </a:p>
        </p:txBody>
      </p:sp>
      <p:sp>
        <p:nvSpPr>
          <p:cNvPr id="7" name="文本框 6">
            <a:extLst>
              <a:ext uri="{FF2B5EF4-FFF2-40B4-BE49-F238E27FC236}">
                <a16:creationId xmlns:a16="http://schemas.microsoft.com/office/drawing/2014/main" id="{98A3D2A2-14ED-CA28-8337-509DA8764218}"/>
              </a:ext>
            </a:extLst>
          </p:cNvPr>
          <p:cNvSpPr txBox="1"/>
          <p:nvPr/>
        </p:nvSpPr>
        <p:spPr>
          <a:xfrm>
            <a:off x="7206142" y="2189418"/>
            <a:ext cx="4538445" cy="923330"/>
          </a:xfrm>
          <a:prstGeom prst="rect">
            <a:avLst/>
          </a:prstGeom>
          <a:noFill/>
        </p:spPr>
        <p:txBody>
          <a:bodyPr wrap="square" rtlCol="0">
            <a:spAutoFit/>
          </a:bodyPr>
          <a:lstStyle/>
          <a:p>
            <a:r>
              <a:rPr lang="zh-CN" altLang="en-US" b="0" i="0" u="none" strike="noStrike" dirty="0">
                <a:solidFill>
                  <a:srgbClr val="333333"/>
                </a:solidFill>
                <a:effectLst/>
                <a:latin typeface="Open Sans" panose="020B0606030504020204" pitchFamily="34" charset="0"/>
              </a:rPr>
              <a:t>学习</a:t>
            </a:r>
            <a:r>
              <a:rPr lang="en-US" altLang="zh-CN" b="0" i="0" u="none" strike="noStrike" dirty="0">
                <a:solidFill>
                  <a:srgbClr val="FF0000"/>
                </a:solidFill>
                <a:effectLst/>
                <a:latin typeface="Open Sans" panose="020B0606030504020204" pitchFamily="34" charset="0"/>
              </a:rPr>
              <a:t>git</a:t>
            </a:r>
            <a:r>
              <a:rPr lang="zh-CN" altLang="en-US" b="0" i="0" u="none" strike="noStrike" dirty="0">
                <a:solidFill>
                  <a:srgbClr val="333333"/>
                </a:solidFill>
                <a:effectLst/>
                <a:latin typeface="Open Sans" panose="020B0606030504020204" pitchFamily="34" charset="0"/>
              </a:rPr>
              <a:t>版本管理和合作开发模式、</a:t>
            </a:r>
            <a:r>
              <a:rPr lang="en-US" altLang="zh-CN" b="0" i="0" u="none" strike="noStrike" dirty="0" err="1">
                <a:solidFill>
                  <a:srgbClr val="FF0000"/>
                </a:solidFill>
                <a:effectLst/>
                <a:latin typeface="Open Sans" panose="020B0606030504020204" pitchFamily="34" charset="0"/>
              </a:rPr>
              <a:t>github</a:t>
            </a:r>
            <a:r>
              <a:rPr lang="zh-CN" altLang="en-US" b="0" i="0" u="none" strike="noStrike" dirty="0">
                <a:solidFill>
                  <a:srgbClr val="333333"/>
                </a:solidFill>
                <a:effectLst/>
                <a:latin typeface="Open Sans" panose="020B0606030504020204" pitchFamily="34" charset="0"/>
              </a:rPr>
              <a:t>代码托管平台的使用，实现</a:t>
            </a:r>
            <a:r>
              <a:rPr lang="zh-CN" altLang="en-US" b="0" i="0" u="none" strike="noStrike" dirty="0">
                <a:solidFill>
                  <a:srgbClr val="FF0000"/>
                </a:solidFill>
                <a:effectLst/>
                <a:latin typeface="Open Sans" panose="020B0606030504020204" pitchFamily="34" charset="0"/>
              </a:rPr>
              <a:t>高效地合作开发</a:t>
            </a:r>
            <a:r>
              <a:rPr lang="zh-CN" altLang="en-US" b="0" i="0" u="none" strike="noStrike" dirty="0">
                <a:solidFill>
                  <a:srgbClr val="333333"/>
                </a:solidFill>
                <a:effectLst/>
                <a:latin typeface="Open Sans" panose="020B0606030504020204" pitchFamily="34" charset="0"/>
              </a:rPr>
              <a:t>项目</a:t>
            </a:r>
            <a:endParaRPr kumimoji="1" lang="zh-CN" altLang="en-US" dirty="0"/>
          </a:p>
        </p:txBody>
      </p:sp>
      <p:sp>
        <p:nvSpPr>
          <p:cNvPr id="8" name="文本框 7">
            <a:extLst>
              <a:ext uri="{FF2B5EF4-FFF2-40B4-BE49-F238E27FC236}">
                <a16:creationId xmlns:a16="http://schemas.microsoft.com/office/drawing/2014/main" id="{331E942A-5DE6-EEC7-CD76-6BE1F4E51604}"/>
              </a:ext>
            </a:extLst>
          </p:cNvPr>
          <p:cNvSpPr txBox="1"/>
          <p:nvPr/>
        </p:nvSpPr>
        <p:spPr>
          <a:xfrm>
            <a:off x="630620" y="3398305"/>
            <a:ext cx="2541864" cy="646331"/>
          </a:xfrm>
          <a:prstGeom prst="rect">
            <a:avLst/>
          </a:prstGeom>
          <a:noFill/>
        </p:spPr>
        <p:txBody>
          <a:bodyPr wrap="square" rtlCol="0">
            <a:spAutoFit/>
          </a:bodyPr>
          <a:lstStyle/>
          <a:p>
            <a:r>
              <a:rPr lang="zh-CN" altLang="en-US" b="0" i="0" u="none" strike="noStrike" dirty="0">
                <a:solidFill>
                  <a:srgbClr val="333333"/>
                </a:solidFill>
                <a:effectLst/>
                <a:latin typeface="Open Sans" panose="020B0606030504020204" pitchFamily="34" charset="0"/>
              </a:rPr>
              <a:t>不了解综合能源系统优化问题，</a:t>
            </a:r>
            <a:r>
              <a:rPr lang="zh-CN" altLang="en-US" b="0" i="0" u="none" strike="noStrike" dirty="0">
                <a:solidFill>
                  <a:srgbClr val="FF0000"/>
                </a:solidFill>
                <a:effectLst/>
                <a:latin typeface="Open Sans" panose="020B0606030504020204" pitchFamily="34" charset="0"/>
              </a:rPr>
              <a:t>无从下手</a:t>
            </a:r>
            <a:endParaRPr kumimoji="1" lang="zh-CN" altLang="en-US" dirty="0">
              <a:solidFill>
                <a:srgbClr val="FF0000"/>
              </a:solidFill>
            </a:endParaRPr>
          </a:p>
        </p:txBody>
      </p:sp>
      <p:sp>
        <p:nvSpPr>
          <p:cNvPr id="9" name="文本框 8">
            <a:extLst>
              <a:ext uri="{FF2B5EF4-FFF2-40B4-BE49-F238E27FC236}">
                <a16:creationId xmlns:a16="http://schemas.microsoft.com/office/drawing/2014/main" id="{CC44690D-EB77-318C-40E0-7F2D80D62126}"/>
              </a:ext>
            </a:extLst>
          </p:cNvPr>
          <p:cNvSpPr txBox="1"/>
          <p:nvPr/>
        </p:nvSpPr>
        <p:spPr>
          <a:xfrm>
            <a:off x="7206142" y="3489820"/>
            <a:ext cx="4538445" cy="646331"/>
          </a:xfrm>
          <a:prstGeom prst="rect">
            <a:avLst/>
          </a:prstGeom>
          <a:noFill/>
        </p:spPr>
        <p:txBody>
          <a:bodyPr wrap="square" rtlCol="0">
            <a:spAutoFit/>
          </a:bodyPr>
          <a:lstStyle/>
          <a:p>
            <a:r>
              <a:rPr lang="zh-CN" altLang="en-US" b="0" i="0" u="none" strike="noStrike" dirty="0">
                <a:solidFill>
                  <a:srgbClr val="333333"/>
                </a:solidFill>
                <a:effectLst/>
                <a:latin typeface="Open Sans" panose="020B0606030504020204" pitchFamily="34" charset="0"/>
              </a:rPr>
              <a:t>向指导老师请教，查阅相关</a:t>
            </a:r>
            <a:r>
              <a:rPr lang="zh-CN" altLang="en-US" b="0" i="0" u="none" strike="noStrike" dirty="0">
                <a:solidFill>
                  <a:srgbClr val="FF0000"/>
                </a:solidFill>
                <a:effectLst/>
                <a:latin typeface="Open Sans" panose="020B0606030504020204" pitchFamily="34" charset="0"/>
              </a:rPr>
              <a:t>文献资料</a:t>
            </a:r>
            <a:r>
              <a:rPr lang="zh-CN" altLang="en-US" b="0" i="0" u="none" strike="noStrike" dirty="0">
                <a:solidFill>
                  <a:srgbClr val="333333"/>
                </a:solidFill>
                <a:effectLst/>
                <a:latin typeface="Open Sans" panose="020B0606030504020204" pitchFamily="34" charset="0"/>
              </a:rPr>
              <a:t>并结合实际问题不断深入研究</a:t>
            </a:r>
            <a:endParaRPr kumimoji="1" lang="zh-CN" altLang="en-US" dirty="0"/>
          </a:p>
        </p:txBody>
      </p:sp>
      <p:sp>
        <p:nvSpPr>
          <p:cNvPr id="10" name="文本框 9">
            <a:extLst>
              <a:ext uri="{FF2B5EF4-FFF2-40B4-BE49-F238E27FC236}">
                <a16:creationId xmlns:a16="http://schemas.microsoft.com/office/drawing/2014/main" id="{E6FA2B84-B751-FC76-6491-BFDBF2EFB75E}"/>
              </a:ext>
            </a:extLst>
          </p:cNvPr>
          <p:cNvSpPr txBox="1"/>
          <p:nvPr/>
        </p:nvSpPr>
        <p:spPr>
          <a:xfrm>
            <a:off x="473371" y="4688699"/>
            <a:ext cx="3028426" cy="1200329"/>
          </a:xfrm>
          <a:prstGeom prst="rect">
            <a:avLst/>
          </a:prstGeom>
          <a:noFill/>
        </p:spPr>
        <p:txBody>
          <a:bodyPr wrap="square" rtlCol="0">
            <a:spAutoFit/>
          </a:bodyPr>
          <a:lstStyle/>
          <a:p>
            <a:r>
              <a:rPr lang="zh-CN" altLang="en-US" b="0" i="0" u="none" strike="noStrike" dirty="0">
                <a:solidFill>
                  <a:srgbClr val="333333"/>
                </a:solidFill>
                <a:effectLst/>
                <a:latin typeface="Open Sans" panose="020B0606030504020204" pitchFamily="34" charset="0"/>
              </a:rPr>
              <a:t>用户无法与平台进行有效的</a:t>
            </a:r>
            <a:r>
              <a:rPr lang="zh-CN" altLang="en-US" b="0" i="0" u="none" strike="noStrike" dirty="0">
                <a:solidFill>
                  <a:srgbClr val="FF0000"/>
                </a:solidFill>
                <a:effectLst/>
                <a:latin typeface="Open Sans" panose="020B0606030504020204" pitchFamily="34" charset="0"/>
              </a:rPr>
              <a:t>交互</a:t>
            </a:r>
            <a:r>
              <a:rPr lang="zh-CN" altLang="en-US" b="0" i="0" u="none" strike="noStrike" dirty="0">
                <a:solidFill>
                  <a:srgbClr val="333333"/>
                </a:solidFill>
                <a:effectLst/>
                <a:latin typeface="Open Sans" panose="020B0606030504020204" pitchFamily="34" charset="0"/>
              </a:rPr>
              <a:t>，并且后端</a:t>
            </a:r>
            <a:r>
              <a:rPr lang="en-US" altLang="zh-CN" b="0" i="0" u="none" strike="noStrike" dirty="0" err="1">
                <a:solidFill>
                  <a:srgbClr val="333333"/>
                </a:solidFill>
                <a:effectLst/>
                <a:latin typeface="Open Sans" panose="020B0606030504020204" pitchFamily="34" charset="0"/>
              </a:rPr>
              <a:t>julia</a:t>
            </a:r>
            <a:r>
              <a:rPr lang="zh-CN" altLang="en-US" b="0" i="0" u="none" strike="noStrike" dirty="0">
                <a:solidFill>
                  <a:srgbClr val="333333"/>
                </a:solidFill>
                <a:effectLst/>
                <a:latin typeface="Open Sans" panose="020B0606030504020204" pitchFamily="34" charset="0"/>
              </a:rPr>
              <a:t>仿真、优化计算后的数据</a:t>
            </a:r>
            <a:r>
              <a:rPr lang="zh-CN" altLang="en-US" b="0" i="0" u="none" strike="noStrike" dirty="0">
                <a:solidFill>
                  <a:srgbClr val="FF0000"/>
                </a:solidFill>
                <a:effectLst/>
                <a:latin typeface="Open Sans" panose="020B0606030504020204" pitchFamily="34" charset="0"/>
              </a:rPr>
              <a:t>无法可视化</a:t>
            </a:r>
            <a:r>
              <a:rPr lang="zh-CN" altLang="en-US" b="0" i="0" u="none" strike="noStrike" dirty="0">
                <a:solidFill>
                  <a:srgbClr val="333333"/>
                </a:solidFill>
                <a:effectLst/>
                <a:latin typeface="Open Sans" panose="020B0606030504020204" pitchFamily="34" charset="0"/>
              </a:rPr>
              <a:t>的展示出来</a:t>
            </a:r>
            <a:endParaRPr kumimoji="1" lang="zh-CN" altLang="en-US" dirty="0"/>
          </a:p>
        </p:txBody>
      </p:sp>
      <p:sp>
        <p:nvSpPr>
          <p:cNvPr id="11" name="文本框 10">
            <a:extLst>
              <a:ext uri="{FF2B5EF4-FFF2-40B4-BE49-F238E27FC236}">
                <a16:creationId xmlns:a16="http://schemas.microsoft.com/office/drawing/2014/main" id="{E3490C2F-06B7-0386-2752-088218CD6274}"/>
              </a:ext>
            </a:extLst>
          </p:cNvPr>
          <p:cNvSpPr txBox="1"/>
          <p:nvPr/>
        </p:nvSpPr>
        <p:spPr>
          <a:xfrm>
            <a:off x="7273252" y="4653628"/>
            <a:ext cx="4286775" cy="1200329"/>
          </a:xfrm>
          <a:prstGeom prst="rect">
            <a:avLst/>
          </a:prstGeom>
          <a:noFill/>
        </p:spPr>
        <p:txBody>
          <a:bodyPr wrap="square" rtlCol="0">
            <a:spAutoFit/>
          </a:bodyPr>
          <a:lstStyle/>
          <a:p>
            <a:r>
              <a:rPr lang="zh-CN" altLang="en-US" b="0" i="0" u="none" strike="noStrike" dirty="0">
                <a:solidFill>
                  <a:srgbClr val="333333"/>
                </a:solidFill>
                <a:effectLst/>
                <a:latin typeface="Open Sans" panose="020B0606030504020204" pitchFamily="34" charset="0"/>
              </a:rPr>
              <a:t>学习</a:t>
            </a:r>
            <a:r>
              <a:rPr lang="en-US" altLang="zh-CN" b="0" i="0" u="none" strike="noStrike" dirty="0" err="1">
                <a:solidFill>
                  <a:srgbClr val="333333"/>
                </a:solidFill>
                <a:effectLst/>
                <a:latin typeface="Open Sans" panose="020B0606030504020204" pitchFamily="34" charset="0"/>
              </a:rPr>
              <a:t>axios</a:t>
            </a:r>
            <a:r>
              <a:rPr lang="zh-CN" altLang="en-US" b="0" i="0" u="none" strike="noStrike" dirty="0">
                <a:solidFill>
                  <a:srgbClr val="333333"/>
                </a:solidFill>
                <a:effectLst/>
                <a:latin typeface="Open Sans" panose="020B0606030504020204" pitchFamily="34" charset="0"/>
              </a:rPr>
              <a:t>、</a:t>
            </a:r>
            <a:r>
              <a:rPr lang="en-US" altLang="zh-CN" b="0" i="0" u="none" strike="noStrike" dirty="0" err="1">
                <a:solidFill>
                  <a:srgbClr val="333333"/>
                </a:solidFill>
                <a:effectLst/>
                <a:latin typeface="Open Sans" panose="020B0606030504020204" pitchFamily="34" charset="0"/>
              </a:rPr>
              <a:t>Oxygen.jl</a:t>
            </a:r>
            <a:r>
              <a:rPr lang="zh-CN" altLang="en-US" b="0" i="0" u="none" strike="noStrike" dirty="0">
                <a:solidFill>
                  <a:srgbClr val="333333"/>
                </a:solidFill>
                <a:effectLst/>
                <a:latin typeface="Open Sans" panose="020B0606030504020204" pitchFamily="34" charset="0"/>
              </a:rPr>
              <a:t>等相关</a:t>
            </a:r>
            <a:r>
              <a:rPr lang="zh-CN" altLang="en-US" b="0" i="0" u="none" strike="noStrike" dirty="0">
                <a:solidFill>
                  <a:srgbClr val="FF0000"/>
                </a:solidFill>
                <a:effectLst/>
                <a:latin typeface="Open Sans" panose="020B0606030504020204" pitchFamily="34" charset="0"/>
              </a:rPr>
              <a:t>网络请求服务技术</a:t>
            </a:r>
            <a:r>
              <a:rPr lang="zh-CN" altLang="en-US" b="0" i="0" u="none" strike="noStrike" dirty="0">
                <a:solidFill>
                  <a:srgbClr val="333333"/>
                </a:solidFill>
                <a:effectLst/>
                <a:latin typeface="Open Sans" panose="020B0606030504020204" pitchFamily="34" charset="0"/>
              </a:rPr>
              <a:t>，并掌握前端</a:t>
            </a:r>
            <a:r>
              <a:rPr lang="en-US" altLang="zh-CN" b="0" i="0" u="none" strike="noStrike" dirty="0">
                <a:solidFill>
                  <a:srgbClr val="333333"/>
                </a:solidFill>
                <a:effectLst/>
                <a:latin typeface="Open Sans" panose="020B0606030504020204" pitchFamily="34" charset="0"/>
              </a:rPr>
              <a:t>Vue</a:t>
            </a:r>
            <a:r>
              <a:rPr lang="zh-CN" altLang="en-US" b="0" i="0" u="none" strike="noStrike" dirty="0">
                <a:solidFill>
                  <a:srgbClr val="333333"/>
                </a:solidFill>
                <a:effectLst/>
                <a:latin typeface="Open Sans" panose="020B0606030504020204" pitchFamily="34" charset="0"/>
              </a:rPr>
              <a:t>、</a:t>
            </a:r>
            <a:r>
              <a:rPr lang="en-US" altLang="zh-CN" b="0" i="0" u="none" strike="noStrike" dirty="0">
                <a:solidFill>
                  <a:srgbClr val="333333"/>
                </a:solidFill>
                <a:effectLst/>
                <a:latin typeface="Open Sans" panose="020B0606030504020204" pitchFamily="34" charset="0"/>
              </a:rPr>
              <a:t>Typescript</a:t>
            </a:r>
            <a:r>
              <a:rPr lang="zh-CN" altLang="en-US" b="0" i="0" u="none" strike="noStrike" dirty="0">
                <a:solidFill>
                  <a:srgbClr val="333333"/>
                </a:solidFill>
                <a:effectLst/>
                <a:latin typeface="Open Sans" panose="020B0606030504020204" pitchFamily="34" charset="0"/>
              </a:rPr>
              <a:t>等网页构建技术，实现结果数据的</a:t>
            </a:r>
            <a:r>
              <a:rPr lang="zh-CN" altLang="en-US" b="0" i="0" u="none" strike="noStrike" dirty="0">
                <a:solidFill>
                  <a:srgbClr val="FF0000"/>
                </a:solidFill>
                <a:effectLst/>
                <a:latin typeface="Open Sans" panose="020B0606030504020204" pitchFamily="34" charset="0"/>
              </a:rPr>
              <a:t>可视化展示</a:t>
            </a:r>
            <a:r>
              <a:rPr lang="zh-CN" altLang="en-US" b="0" i="0" u="none" strike="noStrike" dirty="0">
                <a:solidFill>
                  <a:srgbClr val="333333"/>
                </a:solidFill>
                <a:effectLst/>
                <a:latin typeface="Open Sans" panose="020B0606030504020204" pitchFamily="34" charset="0"/>
              </a:rPr>
              <a:t>以及必要的</a:t>
            </a:r>
            <a:r>
              <a:rPr lang="zh-CN" altLang="en-US" b="0" i="0" u="none" strike="noStrike" dirty="0">
                <a:solidFill>
                  <a:srgbClr val="FF0000"/>
                </a:solidFill>
                <a:effectLst/>
                <a:latin typeface="Open Sans" panose="020B0606030504020204" pitchFamily="34" charset="0"/>
              </a:rPr>
              <a:t>用户交互</a:t>
            </a:r>
            <a:endParaRPr kumimoji="1" lang="zh-CN" altLang="en-US" dirty="0">
              <a:solidFill>
                <a:srgbClr val="FF0000"/>
              </a:solidFill>
            </a:endParaRPr>
          </a:p>
        </p:txBody>
      </p:sp>
      <p:sp>
        <p:nvSpPr>
          <p:cNvPr id="15" name="矩形 14">
            <a:extLst>
              <a:ext uri="{FF2B5EF4-FFF2-40B4-BE49-F238E27FC236}">
                <a16:creationId xmlns:a16="http://schemas.microsoft.com/office/drawing/2014/main" id="{237490F4-DF74-B653-D434-9BC77A5AC64C}"/>
              </a:ext>
            </a:extLst>
          </p:cNvPr>
          <p:cNvSpPr/>
          <p:nvPr/>
        </p:nvSpPr>
        <p:spPr>
          <a:xfrm>
            <a:off x="447412" y="4653628"/>
            <a:ext cx="2916573" cy="1200329"/>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05E9E28-7A60-CC2C-7A51-76755E44B421}"/>
              </a:ext>
            </a:extLst>
          </p:cNvPr>
          <p:cNvSpPr/>
          <p:nvPr/>
        </p:nvSpPr>
        <p:spPr>
          <a:xfrm>
            <a:off x="447413" y="3363234"/>
            <a:ext cx="2916571" cy="785612"/>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E8845942-E0D7-CA0E-021B-61E1D1132F58}"/>
              </a:ext>
            </a:extLst>
          </p:cNvPr>
          <p:cNvSpPr/>
          <p:nvPr/>
        </p:nvSpPr>
        <p:spPr>
          <a:xfrm>
            <a:off x="492201" y="2103542"/>
            <a:ext cx="2871781" cy="785612"/>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82764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0620" y="867103"/>
            <a:ext cx="1943161" cy="461665"/>
          </a:xfrm>
          <a:prstGeom prst="rect">
            <a:avLst/>
          </a:prstGeom>
          <a:noFill/>
        </p:spPr>
        <p:txBody>
          <a:bodyPr wrap="none" rtlCol="0">
            <a:spAutoFit/>
          </a:bodyPr>
          <a:lstStyle/>
          <a:p>
            <a:r>
              <a:rPr lang="en-US" altLang="zh-CN" sz="2400" dirty="0">
                <a:solidFill>
                  <a:schemeClr val="bg1"/>
                </a:solidFill>
                <a:latin typeface="+mj-ea"/>
                <a:ea typeface="+mj-ea"/>
              </a:rPr>
              <a:t>3.1 </a:t>
            </a:r>
            <a:r>
              <a:rPr lang="zh-CN" altLang="en-US" sz="2400" dirty="0">
                <a:solidFill>
                  <a:schemeClr val="bg1"/>
                </a:solidFill>
                <a:latin typeface="+mj-ea"/>
                <a:ea typeface="+mj-ea"/>
              </a:rPr>
              <a:t>人员分工</a:t>
            </a:r>
          </a:p>
        </p:txBody>
      </p:sp>
      <p:sp>
        <p:nvSpPr>
          <p:cNvPr id="6" name="Rectangle 4"/>
          <p:cNvSpPr>
            <a:spLocks noChangeArrowheads="1"/>
          </p:cNvSpPr>
          <p:nvPr/>
        </p:nvSpPr>
        <p:spPr bwMode="auto">
          <a:xfrm>
            <a:off x="976543" y="398829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58" name="组合 57">
            <a:extLst>
              <a:ext uri="{FF2B5EF4-FFF2-40B4-BE49-F238E27FC236}">
                <a16:creationId xmlns:a16="http://schemas.microsoft.com/office/drawing/2014/main" id="{40A5709B-047A-394D-105C-90C87596646F}"/>
              </a:ext>
            </a:extLst>
          </p:cNvPr>
          <p:cNvGrpSpPr/>
          <p:nvPr/>
        </p:nvGrpSpPr>
        <p:grpSpPr>
          <a:xfrm>
            <a:off x="358709" y="1533014"/>
            <a:ext cx="11622833" cy="4910557"/>
            <a:chOff x="82938" y="1047284"/>
            <a:chExt cx="12026124" cy="5369019"/>
          </a:xfrm>
        </p:grpSpPr>
        <p:sp>
          <p:nvSpPr>
            <p:cNvPr id="59" name="矩形 58">
              <a:extLst>
                <a:ext uri="{FF2B5EF4-FFF2-40B4-BE49-F238E27FC236}">
                  <a16:creationId xmlns:a16="http://schemas.microsoft.com/office/drawing/2014/main" id="{EAC0B4CC-606F-A429-4EFF-A562900724AC}"/>
                </a:ext>
              </a:extLst>
            </p:cNvPr>
            <p:cNvSpPr/>
            <p:nvPr/>
          </p:nvSpPr>
          <p:spPr>
            <a:xfrm>
              <a:off x="197098" y="1364154"/>
              <a:ext cx="6225540" cy="494751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60" name="文本框 59">
              <a:extLst>
                <a:ext uri="{FF2B5EF4-FFF2-40B4-BE49-F238E27FC236}">
                  <a16:creationId xmlns:a16="http://schemas.microsoft.com/office/drawing/2014/main" id="{C29DA07B-E9A6-C9F7-CBB9-05A2691183DD}"/>
                </a:ext>
              </a:extLst>
            </p:cNvPr>
            <p:cNvSpPr txBox="1"/>
            <p:nvPr/>
          </p:nvSpPr>
          <p:spPr>
            <a:xfrm>
              <a:off x="248225" y="1047284"/>
              <a:ext cx="3297978" cy="307777"/>
            </a:xfrm>
            <a:prstGeom prst="rect">
              <a:avLst/>
            </a:prstGeom>
            <a:noFill/>
          </p:spPr>
          <p:txBody>
            <a:bodyPr wrap="square" rtlCol="0">
              <a:spAutoFit/>
            </a:bodyPr>
            <a:lstStyle/>
            <a:p>
              <a:r>
                <a:rPr lang="zh-CN" altLang="en-US" sz="1400" b="1" dirty="0"/>
                <a:t>后端</a:t>
              </a:r>
              <a:r>
                <a:rPr lang="en-US" altLang="zh-CN" sz="1400" b="1" dirty="0"/>
                <a:t>(</a:t>
              </a:r>
              <a:r>
                <a:rPr lang="zh-CN" altLang="en-US" sz="1400" b="1" dirty="0"/>
                <a:t>框架负责人：孙卓婧</a:t>
              </a:r>
              <a:r>
                <a:rPr lang="en-US" altLang="zh-CN" sz="1400" b="1" dirty="0"/>
                <a:t>)</a:t>
              </a:r>
              <a:endParaRPr lang="zh-CN" altLang="en-US" sz="1400" b="1" dirty="0"/>
            </a:p>
          </p:txBody>
        </p:sp>
        <p:sp>
          <p:nvSpPr>
            <p:cNvPr id="61" name="矩形 60">
              <a:extLst>
                <a:ext uri="{FF2B5EF4-FFF2-40B4-BE49-F238E27FC236}">
                  <a16:creationId xmlns:a16="http://schemas.microsoft.com/office/drawing/2014/main" id="{84A21DDC-51C5-E245-F500-69D04D254F82}"/>
                </a:ext>
              </a:extLst>
            </p:cNvPr>
            <p:cNvSpPr/>
            <p:nvPr/>
          </p:nvSpPr>
          <p:spPr>
            <a:xfrm>
              <a:off x="8548617" y="1364154"/>
              <a:ext cx="3489960" cy="4947508"/>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5E04A27C-4035-EA16-6745-146E91D8BE4F}"/>
                </a:ext>
              </a:extLst>
            </p:cNvPr>
            <p:cNvSpPr txBox="1"/>
            <p:nvPr/>
          </p:nvSpPr>
          <p:spPr>
            <a:xfrm>
              <a:off x="8548617" y="1056376"/>
              <a:ext cx="3362632" cy="307777"/>
            </a:xfrm>
            <a:prstGeom prst="rect">
              <a:avLst/>
            </a:prstGeom>
            <a:noFill/>
          </p:spPr>
          <p:txBody>
            <a:bodyPr wrap="square" rtlCol="0">
              <a:spAutoFit/>
            </a:bodyPr>
            <a:lstStyle/>
            <a:p>
              <a:r>
                <a:rPr lang="zh-CN" altLang="en-US" sz="1400" b="1" dirty="0"/>
                <a:t>前端（框架负责人：成浩东）</a:t>
              </a:r>
            </a:p>
          </p:txBody>
        </p:sp>
        <p:cxnSp>
          <p:nvCxnSpPr>
            <p:cNvPr id="63" name="直接箭头连接符 62">
              <a:extLst>
                <a:ext uri="{FF2B5EF4-FFF2-40B4-BE49-F238E27FC236}">
                  <a16:creationId xmlns:a16="http://schemas.microsoft.com/office/drawing/2014/main" id="{AAC74FAF-9D12-0945-5EA8-32C26594D814}"/>
                </a:ext>
              </a:extLst>
            </p:cNvPr>
            <p:cNvCxnSpPr>
              <a:cxnSpLocks/>
            </p:cNvCxnSpPr>
            <p:nvPr/>
          </p:nvCxnSpPr>
          <p:spPr>
            <a:xfrm>
              <a:off x="6422637" y="3762940"/>
              <a:ext cx="212598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65ECDA57-23CE-9537-C150-46837607FE40}"/>
                </a:ext>
              </a:extLst>
            </p:cNvPr>
            <p:cNvCxnSpPr>
              <a:cxnSpLocks/>
            </p:cNvCxnSpPr>
            <p:nvPr/>
          </p:nvCxnSpPr>
          <p:spPr>
            <a:xfrm flipH="1">
              <a:off x="6422637" y="4520380"/>
              <a:ext cx="212598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79C759D2-6E90-0282-184B-3E9564D620FD}"/>
                </a:ext>
              </a:extLst>
            </p:cNvPr>
            <p:cNvSpPr txBox="1"/>
            <p:nvPr/>
          </p:nvSpPr>
          <p:spPr>
            <a:xfrm>
              <a:off x="6868788" y="3961414"/>
              <a:ext cx="1241435" cy="336512"/>
            </a:xfrm>
            <a:prstGeom prst="rect">
              <a:avLst/>
            </a:prstGeom>
            <a:noFill/>
            <a:ln w="28575">
              <a:solidFill>
                <a:schemeClr val="accent1"/>
              </a:solidFill>
            </a:ln>
          </p:spPr>
          <p:txBody>
            <a:bodyPr wrap="square" rtlCol="0">
              <a:spAutoFit/>
            </a:bodyPr>
            <a:lstStyle/>
            <a:p>
              <a:r>
                <a:rPr lang="en-US" altLang="zh-CN" sz="1400" b="1" dirty="0"/>
                <a:t>Oxygen.jl</a:t>
              </a:r>
              <a:endParaRPr lang="zh-CN" altLang="en-US" sz="1400" b="1" dirty="0"/>
            </a:p>
          </p:txBody>
        </p:sp>
        <p:sp>
          <p:nvSpPr>
            <p:cNvPr id="66" name="矩形 65">
              <a:extLst>
                <a:ext uri="{FF2B5EF4-FFF2-40B4-BE49-F238E27FC236}">
                  <a16:creationId xmlns:a16="http://schemas.microsoft.com/office/drawing/2014/main" id="{3C48D0F4-EBDC-D74B-B099-625DF9C7EB19}"/>
                </a:ext>
              </a:extLst>
            </p:cNvPr>
            <p:cNvSpPr/>
            <p:nvPr/>
          </p:nvSpPr>
          <p:spPr>
            <a:xfrm>
              <a:off x="490844" y="3319291"/>
              <a:ext cx="2096587" cy="2754938"/>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7" name="文本框 66">
              <a:extLst>
                <a:ext uri="{FF2B5EF4-FFF2-40B4-BE49-F238E27FC236}">
                  <a16:creationId xmlns:a16="http://schemas.microsoft.com/office/drawing/2014/main" id="{FDC25987-5AE3-B2DA-93CD-32838CC69470}"/>
                </a:ext>
              </a:extLst>
            </p:cNvPr>
            <p:cNvSpPr txBox="1"/>
            <p:nvPr/>
          </p:nvSpPr>
          <p:spPr>
            <a:xfrm>
              <a:off x="445790" y="2981155"/>
              <a:ext cx="2265364" cy="307777"/>
            </a:xfrm>
            <a:prstGeom prst="rect">
              <a:avLst/>
            </a:prstGeom>
            <a:noFill/>
          </p:spPr>
          <p:txBody>
            <a:bodyPr wrap="none" rtlCol="0">
              <a:spAutoFit/>
            </a:bodyPr>
            <a:lstStyle/>
            <a:p>
              <a:r>
                <a:rPr lang="zh-CN" altLang="en-US" sz="1400" b="1" dirty="0"/>
                <a:t>模型建立</a:t>
              </a:r>
              <a:r>
                <a:rPr lang="en-US" altLang="zh-CN" sz="1400" b="1" dirty="0"/>
                <a:t>(</a:t>
              </a:r>
              <a:r>
                <a:rPr lang="zh-CN" altLang="en-US" sz="1400" b="1" dirty="0"/>
                <a:t>负责人：张博强</a:t>
              </a:r>
              <a:r>
                <a:rPr lang="en-US" altLang="zh-CN" sz="1400" b="1" dirty="0"/>
                <a:t>)</a:t>
              </a:r>
              <a:endParaRPr lang="zh-CN" altLang="en-US" sz="1400" b="1" dirty="0"/>
            </a:p>
          </p:txBody>
        </p:sp>
        <p:cxnSp>
          <p:nvCxnSpPr>
            <p:cNvPr id="68" name="直接箭头连接符 67">
              <a:extLst>
                <a:ext uri="{FF2B5EF4-FFF2-40B4-BE49-F238E27FC236}">
                  <a16:creationId xmlns:a16="http://schemas.microsoft.com/office/drawing/2014/main" id="{D3C6CF05-9FD4-E820-F8B2-64D470DD788E}"/>
                </a:ext>
              </a:extLst>
            </p:cNvPr>
            <p:cNvCxnSpPr>
              <a:cxnSpLocks/>
            </p:cNvCxnSpPr>
            <p:nvPr/>
          </p:nvCxnSpPr>
          <p:spPr>
            <a:xfrm>
              <a:off x="2616823" y="4892990"/>
              <a:ext cx="14397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28B0963D-FDC6-85F1-3B58-4E3362D528B9}"/>
                </a:ext>
              </a:extLst>
            </p:cNvPr>
            <p:cNvSpPr/>
            <p:nvPr/>
          </p:nvSpPr>
          <p:spPr>
            <a:xfrm>
              <a:off x="4065130" y="3319291"/>
              <a:ext cx="2120042" cy="2720880"/>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CB434FE2-A7EE-36ED-F66E-40DD2BA766C2}"/>
                </a:ext>
              </a:extLst>
            </p:cNvPr>
            <p:cNvSpPr txBox="1"/>
            <p:nvPr/>
          </p:nvSpPr>
          <p:spPr>
            <a:xfrm>
              <a:off x="3976862" y="2966475"/>
              <a:ext cx="2278188" cy="307777"/>
            </a:xfrm>
            <a:prstGeom prst="rect">
              <a:avLst/>
            </a:prstGeom>
            <a:noFill/>
          </p:spPr>
          <p:txBody>
            <a:bodyPr wrap="none" rtlCol="0">
              <a:spAutoFit/>
            </a:bodyPr>
            <a:lstStyle/>
            <a:p>
              <a:r>
                <a:rPr lang="zh-CN" altLang="en-US" sz="1400" b="1" dirty="0"/>
                <a:t>模型转化</a:t>
              </a:r>
              <a:r>
                <a:rPr lang="en-US" altLang="zh-CN" sz="1400" b="1" dirty="0"/>
                <a:t>(</a:t>
              </a:r>
              <a:r>
                <a:rPr lang="zh-CN" altLang="en-US" sz="1400" b="1" dirty="0"/>
                <a:t>负责人：吴曹川</a:t>
              </a:r>
              <a:r>
                <a:rPr lang="en-US" altLang="zh-CN" sz="1400" b="1" dirty="0"/>
                <a:t>)</a:t>
              </a:r>
              <a:endParaRPr lang="zh-CN" altLang="en-US" sz="1400" b="1" dirty="0"/>
            </a:p>
          </p:txBody>
        </p:sp>
        <p:cxnSp>
          <p:nvCxnSpPr>
            <p:cNvPr id="71" name="直接箭头连接符 70">
              <a:extLst>
                <a:ext uri="{FF2B5EF4-FFF2-40B4-BE49-F238E27FC236}">
                  <a16:creationId xmlns:a16="http://schemas.microsoft.com/office/drawing/2014/main" id="{532917F7-6E35-9225-4D1A-A8C755F315DF}"/>
                </a:ext>
              </a:extLst>
            </p:cNvPr>
            <p:cNvCxnSpPr>
              <a:cxnSpLocks/>
            </p:cNvCxnSpPr>
            <p:nvPr/>
          </p:nvCxnSpPr>
          <p:spPr>
            <a:xfrm flipH="1">
              <a:off x="2593433" y="5568462"/>
              <a:ext cx="1443107" cy="25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D0E02BFA-57B6-6AC3-5B61-0DC54DCA8C23}"/>
                </a:ext>
              </a:extLst>
            </p:cNvPr>
            <p:cNvSpPr/>
            <p:nvPr/>
          </p:nvSpPr>
          <p:spPr>
            <a:xfrm>
              <a:off x="9062609" y="3319291"/>
              <a:ext cx="2771505" cy="2720880"/>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文本框 72">
              <a:extLst>
                <a:ext uri="{FF2B5EF4-FFF2-40B4-BE49-F238E27FC236}">
                  <a16:creationId xmlns:a16="http://schemas.microsoft.com/office/drawing/2014/main" id="{4104B4DB-3878-7378-7E0A-FE0AD93E75F1}"/>
                </a:ext>
              </a:extLst>
            </p:cNvPr>
            <p:cNvSpPr txBox="1"/>
            <p:nvPr/>
          </p:nvSpPr>
          <p:spPr>
            <a:xfrm>
              <a:off x="9004828" y="3001561"/>
              <a:ext cx="2278188" cy="307777"/>
            </a:xfrm>
            <a:prstGeom prst="rect">
              <a:avLst/>
            </a:prstGeom>
            <a:noFill/>
          </p:spPr>
          <p:txBody>
            <a:bodyPr wrap="none" rtlCol="0">
              <a:spAutoFit/>
            </a:bodyPr>
            <a:lstStyle/>
            <a:p>
              <a:r>
                <a:rPr lang="zh-CN" altLang="en-US" sz="1400" b="1" dirty="0"/>
                <a:t>组件设计</a:t>
              </a:r>
              <a:r>
                <a:rPr lang="en-US" altLang="zh-CN" sz="1400" b="1" dirty="0"/>
                <a:t>(</a:t>
              </a:r>
              <a:r>
                <a:rPr lang="zh-CN" altLang="en-US" sz="1400" b="1" dirty="0"/>
                <a:t>负责人：石雪雅</a:t>
              </a:r>
              <a:r>
                <a:rPr lang="en-US" altLang="zh-CN" sz="1400" b="1" dirty="0"/>
                <a:t>)</a:t>
              </a:r>
              <a:endParaRPr lang="zh-CN" altLang="en-US" sz="1400" b="1" dirty="0"/>
            </a:p>
          </p:txBody>
        </p:sp>
        <p:sp>
          <p:nvSpPr>
            <p:cNvPr id="74" name="文本框 73">
              <a:extLst>
                <a:ext uri="{FF2B5EF4-FFF2-40B4-BE49-F238E27FC236}">
                  <a16:creationId xmlns:a16="http://schemas.microsoft.com/office/drawing/2014/main" id="{2A1D0CA3-86DC-BC38-AB08-48493092860C}"/>
                </a:ext>
              </a:extLst>
            </p:cNvPr>
            <p:cNvSpPr txBox="1"/>
            <p:nvPr/>
          </p:nvSpPr>
          <p:spPr>
            <a:xfrm>
              <a:off x="2774687" y="5049185"/>
              <a:ext cx="1142099" cy="336512"/>
            </a:xfrm>
            <a:prstGeom prst="rect">
              <a:avLst/>
            </a:prstGeom>
            <a:noFill/>
            <a:ln w="28575">
              <a:solidFill>
                <a:schemeClr val="accent1"/>
              </a:solidFill>
            </a:ln>
          </p:spPr>
          <p:txBody>
            <a:bodyPr wrap="square" rtlCol="0">
              <a:spAutoFit/>
            </a:bodyPr>
            <a:lstStyle/>
            <a:p>
              <a:r>
                <a:rPr lang="en-US" altLang="zh-CN" sz="1400" b="1" dirty="0"/>
                <a:t>MTK+Julia</a:t>
              </a:r>
              <a:endParaRPr lang="zh-CN" altLang="en-US" sz="1400" b="1" dirty="0"/>
            </a:p>
          </p:txBody>
        </p:sp>
        <p:sp>
          <p:nvSpPr>
            <p:cNvPr id="75" name="文本框 74">
              <a:extLst>
                <a:ext uri="{FF2B5EF4-FFF2-40B4-BE49-F238E27FC236}">
                  <a16:creationId xmlns:a16="http://schemas.microsoft.com/office/drawing/2014/main" id="{8E90C2BC-4171-FD72-B341-64690F4646DE}"/>
                </a:ext>
              </a:extLst>
            </p:cNvPr>
            <p:cNvSpPr txBox="1"/>
            <p:nvPr/>
          </p:nvSpPr>
          <p:spPr>
            <a:xfrm>
              <a:off x="716713" y="5339336"/>
              <a:ext cx="1735289" cy="276999"/>
            </a:xfrm>
            <a:prstGeom prst="rect">
              <a:avLst/>
            </a:prstGeom>
            <a:noFill/>
          </p:spPr>
          <p:txBody>
            <a:bodyPr wrap="square" rtlCol="0">
              <a:spAutoFit/>
            </a:bodyPr>
            <a:lstStyle/>
            <a:p>
              <a:r>
                <a:rPr lang="zh-CN" altLang="en-US" sz="1200" dirty="0"/>
                <a:t>文献上的能源问题</a:t>
              </a:r>
            </a:p>
          </p:txBody>
        </p:sp>
        <p:sp>
          <p:nvSpPr>
            <p:cNvPr id="76" name="文本框 75">
              <a:extLst>
                <a:ext uri="{FF2B5EF4-FFF2-40B4-BE49-F238E27FC236}">
                  <a16:creationId xmlns:a16="http://schemas.microsoft.com/office/drawing/2014/main" id="{476EB54D-7743-E4CE-36AC-FA509E67D4AB}"/>
                </a:ext>
              </a:extLst>
            </p:cNvPr>
            <p:cNvSpPr txBox="1"/>
            <p:nvPr/>
          </p:nvSpPr>
          <p:spPr>
            <a:xfrm>
              <a:off x="662135" y="4562723"/>
              <a:ext cx="2033956" cy="276999"/>
            </a:xfrm>
            <a:prstGeom prst="rect">
              <a:avLst/>
            </a:prstGeom>
            <a:noFill/>
          </p:spPr>
          <p:txBody>
            <a:bodyPr wrap="square" rtlCol="0">
              <a:spAutoFit/>
            </a:bodyPr>
            <a:lstStyle/>
            <a:p>
              <a:r>
                <a:rPr lang="zh-CN" altLang="en-US" sz="1200" dirty="0"/>
                <a:t>已知待解决的能源问题建模</a:t>
              </a:r>
            </a:p>
          </p:txBody>
        </p:sp>
        <p:sp>
          <p:nvSpPr>
            <p:cNvPr id="77" name="文本框 76">
              <a:extLst>
                <a:ext uri="{FF2B5EF4-FFF2-40B4-BE49-F238E27FC236}">
                  <a16:creationId xmlns:a16="http://schemas.microsoft.com/office/drawing/2014/main" id="{884E540B-397D-509A-A302-40ECB6783F34}"/>
                </a:ext>
              </a:extLst>
            </p:cNvPr>
            <p:cNvSpPr txBox="1"/>
            <p:nvPr/>
          </p:nvSpPr>
          <p:spPr>
            <a:xfrm>
              <a:off x="615403" y="3826669"/>
              <a:ext cx="2037271" cy="276999"/>
            </a:xfrm>
            <a:prstGeom prst="rect">
              <a:avLst/>
            </a:prstGeom>
            <a:noFill/>
          </p:spPr>
          <p:txBody>
            <a:bodyPr wrap="square" rtlCol="0">
              <a:spAutoFit/>
            </a:bodyPr>
            <a:lstStyle/>
            <a:p>
              <a:r>
                <a:rPr lang="zh-CN" altLang="en-US" sz="1200" dirty="0"/>
                <a:t>未知待探索的能源问题建模</a:t>
              </a:r>
            </a:p>
          </p:txBody>
        </p:sp>
        <p:cxnSp>
          <p:nvCxnSpPr>
            <p:cNvPr id="78" name="直接箭头连接符 77">
              <a:extLst>
                <a:ext uri="{FF2B5EF4-FFF2-40B4-BE49-F238E27FC236}">
                  <a16:creationId xmlns:a16="http://schemas.microsoft.com/office/drawing/2014/main" id="{11E15CAB-E431-7A6A-9866-AE5BDCA85362}"/>
                </a:ext>
              </a:extLst>
            </p:cNvPr>
            <p:cNvCxnSpPr>
              <a:cxnSpLocks/>
            </p:cNvCxnSpPr>
            <p:nvPr/>
          </p:nvCxnSpPr>
          <p:spPr>
            <a:xfrm flipV="1">
              <a:off x="632743" y="3481684"/>
              <a:ext cx="1" cy="224855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0260D02C-936A-BEA9-7316-EC7F6ACFEAA0}"/>
                </a:ext>
              </a:extLst>
            </p:cNvPr>
            <p:cNvSpPr txBox="1"/>
            <p:nvPr/>
          </p:nvSpPr>
          <p:spPr>
            <a:xfrm>
              <a:off x="4135983" y="5360916"/>
              <a:ext cx="1735289" cy="276999"/>
            </a:xfrm>
            <a:prstGeom prst="rect">
              <a:avLst/>
            </a:prstGeom>
            <a:noFill/>
          </p:spPr>
          <p:txBody>
            <a:bodyPr wrap="square" rtlCol="0">
              <a:spAutoFit/>
            </a:bodyPr>
            <a:lstStyle/>
            <a:p>
              <a:r>
                <a:rPr lang="en-US" altLang="zh-CN" sz="1200" dirty="0"/>
                <a:t>MTK</a:t>
              </a:r>
              <a:r>
                <a:rPr lang="zh-CN" altLang="en-US" sz="1200" dirty="0"/>
                <a:t>具体建模方法</a:t>
              </a:r>
            </a:p>
          </p:txBody>
        </p:sp>
        <p:cxnSp>
          <p:nvCxnSpPr>
            <p:cNvPr id="80" name="直接箭头连接符 79">
              <a:extLst>
                <a:ext uri="{FF2B5EF4-FFF2-40B4-BE49-F238E27FC236}">
                  <a16:creationId xmlns:a16="http://schemas.microsoft.com/office/drawing/2014/main" id="{77DC90C9-96CD-8E5E-4E01-A12DBA5E16C2}"/>
                </a:ext>
              </a:extLst>
            </p:cNvPr>
            <p:cNvCxnSpPr>
              <a:cxnSpLocks/>
            </p:cNvCxnSpPr>
            <p:nvPr/>
          </p:nvCxnSpPr>
          <p:spPr>
            <a:xfrm flipV="1">
              <a:off x="4495467" y="1364153"/>
              <a:ext cx="0" cy="158100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08AD1DE1-E85F-2053-E0EE-AD834F2AE457}"/>
                </a:ext>
              </a:extLst>
            </p:cNvPr>
            <p:cNvCxnSpPr>
              <a:cxnSpLocks/>
            </p:cNvCxnSpPr>
            <p:nvPr/>
          </p:nvCxnSpPr>
          <p:spPr>
            <a:xfrm flipH="1">
              <a:off x="5976940" y="1364153"/>
              <a:ext cx="9614" cy="1608498"/>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0054A27F-E561-76A6-F8A3-0C157A4916F0}"/>
                </a:ext>
              </a:extLst>
            </p:cNvPr>
            <p:cNvCxnSpPr>
              <a:cxnSpLocks/>
            </p:cNvCxnSpPr>
            <p:nvPr/>
          </p:nvCxnSpPr>
          <p:spPr>
            <a:xfrm flipV="1">
              <a:off x="2206257" y="1364153"/>
              <a:ext cx="0" cy="1608498"/>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3A31D9E5-BC6B-07F7-B4C8-B2F956B3F3C8}"/>
                </a:ext>
              </a:extLst>
            </p:cNvPr>
            <p:cNvCxnSpPr>
              <a:cxnSpLocks/>
            </p:cNvCxnSpPr>
            <p:nvPr/>
          </p:nvCxnSpPr>
          <p:spPr>
            <a:xfrm>
              <a:off x="716713" y="1364153"/>
              <a:ext cx="0" cy="1608498"/>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A2840DA2-7586-359E-7F48-317E3FCAD808}"/>
                </a:ext>
              </a:extLst>
            </p:cNvPr>
            <p:cNvSpPr txBox="1"/>
            <p:nvPr/>
          </p:nvSpPr>
          <p:spPr>
            <a:xfrm>
              <a:off x="4114813" y="4611487"/>
              <a:ext cx="1864200" cy="276999"/>
            </a:xfrm>
            <a:prstGeom prst="rect">
              <a:avLst/>
            </a:prstGeom>
            <a:noFill/>
          </p:spPr>
          <p:txBody>
            <a:bodyPr wrap="square" rtlCol="0">
              <a:spAutoFit/>
            </a:bodyPr>
            <a:lstStyle/>
            <a:p>
              <a:r>
                <a:rPr lang="zh-CN" altLang="en-US" sz="1200" dirty="0"/>
                <a:t>数学语言转化为代码语言</a:t>
              </a:r>
            </a:p>
          </p:txBody>
        </p:sp>
        <p:sp>
          <p:nvSpPr>
            <p:cNvPr id="85" name="文本框 84">
              <a:extLst>
                <a:ext uri="{FF2B5EF4-FFF2-40B4-BE49-F238E27FC236}">
                  <a16:creationId xmlns:a16="http://schemas.microsoft.com/office/drawing/2014/main" id="{F6D5C1C3-DF42-AA54-203F-845E696A4E01}"/>
                </a:ext>
              </a:extLst>
            </p:cNvPr>
            <p:cNvSpPr txBox="1"/>
            <p:nvPr/>
          </p:nvSpPr>
          <p:spPr>
            <a:xfrm>
              <a:off x="815102" y="1980397"/>
              <a:ext cx="1284695" cy="523220"/>
            </a:xfrm>
            <a:prstGeom prst="rect">
              <a:avLst/>
            </a:prstGeom>
            <a:noFill/>
            <a:ln w="28575">
              <a:solidFill>
                <a:schemeClr val="accent2"/>
              </a:solidFill>
            </a:ln>
          </p:spPr>
          <p:txBody>
            <a:bodyPr wrap="square" rtlCol="0">
              <a:spAutoFit/>
            </a:bodyPr>
            <a:lstStyle/>
            <a:p>
              <a:r>
                <a:rPr lang="zh-CN" altLang="en-US" sz="1400" b="1" dirty="0"/>
                <a:t>模型、框架构建交流</a:t>
              </a:r>
            </a:p>
          </p:txBody>
        </p:sp>
        <p:sp>
          <p:nvSpPr>
            <p:cNvPr id="86" name="文本框 85">
              <a:extLst>
                <a:ext uri="{FF2B5EF4-FFF2-40B4-BE49-F238E27FC236}">
                  <a16:creationId xmlns:a16="http://schemas.microsoft.com/office/drawing/2014/main" id="{3D9B06A2-5F5A-993A-724A-5E9CAF2FF631}"/>
                </a:ext>
              </a:extLst>
            </p:cNvPr>
            <p:cNvSpPr txBox="1"/>
            <p:nvPr/>
          </p:nvSpPr>
          <p:spPr>
            <a:xfrm>
              <a:off x="4629940" y="1981509"/>
              <a:ext cx="1284695" cy="523220"/>
            </a:xfrm>
            <a:prstGeom prst="rect">
              <a:avLst/>
            </a:prstGeom>
            <a:noFill/>
            <a:ln w="28575">
              <a:solidFill>
                <a:schemeClr val="accent2"/>
              </a:solidFill>
            </a:ln>
          </p:spPr>
          <p:txBody>
            <a:bodyPr wrap="square" rtlCol="0">
              <a:spAutoFit/>
            </a:bodyPr>
            <a:lstStyle/>
            <a:p>
              <a:r>
                <a:rPr lang="zh-CN" altLang="en-US" sz="1400" b="1" dirty="0"/>
                <a:t>组件、框架构建交流</a:t>
              </a:r>
            </a:p>
          </p:txBody>
        </p:sp>
        <p:sp>
          <p:nvSpPr>
            <p:cNvPr id="87" name="文本框 86">
              <a:extLst>
                <a:ext uri="{FF2B5EF4-FFF2-40B4-BE49-F238E27FC236}">
                  <a16:creationId xmlns:a16="http://schemas.microsoft.com/office/drawing/2014/main" id="{0D754FB9-691C-533B-8C6C-DE2EF04E51AB}"/>
                </a:ext>
              </a:extLst>
            </p:cNvPr>
            <p:cNvSpPr txBox="1"/>
            <p:nvPr/>
          </p:nvSpPr>
          <p:spPr>
            <a:xfrm>
              <a:off x="4145054" y="3826669"/>
              <a:ext cx="1864200" cy="276999"/>
            </a:xfrm>
            <a:prstGeom prst="rect">
              <a:avLst/>
            </a:prstGeom>
            <a:noFill/>
          </p:spPr>
          <p:txBody>
            <a:bodyPr wrap="square" rtlCol="0">
              <a:spAutoFit/>
            </a:bodyPr>
            <a:lstStyle/>
            <a:p>
              <a:r>
                <a:rPr lang="zh-CN" altLang="en-US" sz="1200" dirty="0"/>
                <a:t>组件化编程</a:t>
              </a:r>
            </a:p>
          </p:txBody>
        </p:sp>
        <p:cxnSp>
          <p:nvCxnSpPr>
            <p:cNvPr id="88" name="直接箭头连接符 87">
              <a:extLst>
                <a:ext uri="{FF2B5EF4-FFF2-40B4-BE49-F238E27FC236}">
                  <a16:creationId xmlns:a16="http://schemas.microsoft.com/office/drawing/2014/main" id="{839AA474-BEB3-E9E4-8452-009041A65DDE}"/>
                </a:ext>
              </a:extLst>
            </p:cNvPr>
            <p:cNvCxnSpPr>
              <a:cxnSpLocks/>
            </p:cNvCxnSpPr>
            <p:nvPr/>
          </p:nvCxnSpPr>
          <p:spPr>
            <a:xfrm flipH="1" flipV="1">
              <a:off x="5986554" y="3429255"/>
              <a:ext cx="972" cy="24286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FB72EBAC-1764-CA22-54C9-7B22D751A699}"/>
                </a:ext>
              </a:extLst>
            </p:cNvPr>
            <p:cNvSpPr txBox="1"/>
            <p:nvPr/>
          </p:nvSpPr>
          <p:spPr>
            <a:xfrm>
              <a:off x="2701591" y="3846153"/>
              <a:ext cx="1263829" cy="706674"/>
            </a:xfrm>
            <a:prstGeom prst="rect">
              <a:avLst/>
            </a:prstGeom>
            <a:noFill/>
          </p:spPr>
          <p:txBody>
            <a:bodyPr wrap="square" rtlCol="0">
              <a:spAutoFit/>
            </a:bodyPr>
            <a:lstStyle/>
            <a:p>
              <a:r>
                <a:rPr lang="zh-CN" altLang="en-US" sz="1200" dirty="0"/>
                <a:t>清楚</a:t>
              </a:r>
              <a:r>
                <a:rPr lang="en-US" altLang="zh-CN" sz="1200" dirty="0"/>
                <a:t>Julia</a:t>
              </a:r>
              <a:r>
                <a:rPr lang="zh-CN" altLang="en-US" sz="1200" dirty="0"/>
                <a:t>用于后端项目的代码规范</a:t>
              </a:r>
            </a:p>
          </p:txBody>
        </p:sp>
        <p:sp>
          <p:nvSpPr>
            <p:cNvPr id="90" name="文本框 89">
              <a:extLst>
                <a:ext uri="{FF2B5EF4-FFF2-40B4-BE49-F238E27FC236}">
                  <a16:creationId xmlns:a16="http://schemas.microsoft.com/office/drawing/2014/main" id="{D90F0BAF-BDBD-8EE4-019B-A7EEA709ED46}"/>
                </a:ext>
              </a:extLst>
            </p:cNvPr>
            <p:cNvSpPr txBox="1"/>
            <p:nvPr/>
          </p:nvSpPr>
          <p:spPr>
            <a:xfrm>
              <a:off x="2223100" y="2563616"/>
              <a:ext cx="1506223" cy="302860"/>
            </a:xfrm>
            <a:prstGeom prst="rect">
              <a:avLst/>
            </a:prstGeom>
            <a:noFill/>
          </p:spPr>
          <p:txBody>
            <a:bodyPr wrap="square" rtlCol="0">
              <a:spAutoFit/>
            </a:bodyPr>
            <a:lstStyle/>
            <a:p>
              <a:r>
                <a:rPr lang="zh-CN" altLang="en-US" sz="1200" dirty="0"/>
                <a:t>完成后端框架搭建</a:t>
              </a:r>
            </a:p>
          </p:txBody>
        </p:sp>
        <p:sp>
          <p:nvSpPr>
            <p:cNvPr id="91" name="文本框 90">
              <a:extLst>
                <a:ext uri="{FF2B5EF4-FFF2-40B4-BE49-F238E27FC236}">
                  <a16:creationId xmlns:a16="http://schemas.microsoft.com/office/drawing/2014/main" id="{040AD396-655A-98A0-0C94-0966A1EBE99B}"/>
                </a:ext>
              </a:extLst>
            </p:cNvPr>
            <p:cNvSpPr txBox="1"/>
            <p:nvPr/>
          </p:nvSpPr>
          <p:spPr>
            <a:xfrm>
              <a:off x="2187580" y="1737347"/>
              <a:ext cx="1767936" cy="706674"/>
            </a:xfrm>
            <a:prstGeom prst="rect">
              <a:avLst/>
            </a:prstGeom>
            <a:noFill/>
          </p:spPr>
          <p:txBody>
            <a:bodyPr wrap="square" rtlCol="0">
              <a:spAutoFit/>
            </a:bodyPr>
            <a:lstStyle/>
            <a:p>
              <a:r>
                <a:rPr lang="zh-CN" altLang="en-US" sz="1200" dirty="0"/>
                <a:t>顺利完成运算并与前端框架顺利对接（</a:t>
              </a:r>
              <a:r>
                <a:rPr lang="en-US" altLang="zh-CN" sz="1200" dirty="0"/>
                <a:t>json</a:t>
              </a:r>
              <a:r>
                <a:rPr lang="zh-CN" altLang="en-US" sz="1200" dirty="0"/>
                <a:t>文件传输与解析）</a:t>
              </a:r>
            </a:p>
          </p:txBody>
        </p:sp>
        <p:cxnSp>
          <p:nvCxnSpPr>
            <p:cNvPr id="92" name="直接箭头连接符 91">
              <a:extLst>
                <a:ext uri="{FF2B5EF4-FFF2-40B4-BE49-F238E27FC236}">
                  <a16:creationId xmlns:a16="http://schemas.microsoft.com/office/drawing/2014/main" id="{FF2D7737-094A-80DF-8AAE-AF1816A72881}"/>
                </a:ext>
              </a:extLst>
            </p:cNvPr>
            <p:cNvCxnSpPr>
              <a:cxnSpLocks/>
            </p:cNvCxnSpPr>
            <p:nvPr/>
          </p:nvCxnSpPr>
          <p:spPr>
            <a:xfrm flipV="1">
              <a:off x="3918382" y="1364153"/>
              <a:ext cx="0" cy="31562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17141297-E81E-0626-B15A-008C9233AD27}"/>
                </a:ext>
              </a:extLst>
            </p:cNvPr>
            <p:cNvSpPr txBox="1"/>
            <p:nvPr/>
          </p:nvSpPr>
          <p:spPr>
            <a:xfrm>
              <a:off x="9348093" y="5360916"/>
              <a:ext cx="1864200" cy="276999"/>
            </a:xfrm>
            <a:prstGeom prst="rect">
              <a:avLst/>
            </a:prstGeom>
            <a:noFill/>
          </p:spPr>
          <p:txBody>
            <a:bodyPr wrap="square" rtlCol="0">
              <a:spAutoFit/>
            </a:bodyPr>
            <a:lstStyle/>
            <a:p>
              <a:r>
                <a:rPr lang="en-US" altLang="zh-CN" sz="1200" dirty="0"/>
                <a:t>Vue2+3</a:t>
              </a:r>
              <a:r>
                <a:rPr lang="zh-CN" altLang="en-US" sz="1200" dirty="0"/>
                <a:t>基础</a:t>
              </a:r>
            </a:p>
          </p:txBody>
        </p:sp>
        <p:sp>
          <p:nvSpPr>
            <p:cNvPr id="94" name="文本框 93">
              <a:extLst>
                <a:ext uri="{FF2B5EF4-FFF2-40B4-BE49-F238E27FC236}">
                  <a16:creationId xmlns:a16="http://schemas.microsoft.com/office/drawing/2014/main" id="{0A9AA891-CE32-EBEB-79D0-2F6EA575D66B}"/>
                </a:ext>
              </a:extLst>
            </p:cNvPr>
            <p:cNvSpPr txBox="1"/>
            <p:nvPr/>
          </p:nvSpPr>
          <p:spPr>
            <a:xfrm>
              <a:off x="9348093" y="4611487"/>
              <a:ext cx="1864200" cy="276999"/>
            </a:xfrm>
            <a:prstGeom prst="rect">
              <a:avLst/>
            </a:prstGeom>
            <a:noFill/>
          </p:spPr>
          <p:txBody>
            <a:bodyPr wrap="square" rtlCol="0">
              <a:spAutoFit/>
            </a:bodyPr>
            <a:lstStyle/>
            <a:p>
              <a:r>
                <a:rPr lang="en-US" altLang="zh-CN" sz="1200" dirty="0"/>
                <a:t>UI</a:t>
              </a:r>
              <a:r>
                <a:rPr lang="zh-CN" altLang="en-US" sz="1200" dirty="0"/>
                <a:t>组件库的合理调用</a:t>
              </a:r>
            </a:p>
          </p:txBody>
        </p:sp>
        <p:sp>
          <p:nvSpPr>
            <p:cNvPr id="95" name="文本框 94">
              <a:extLst>
                <a:ext uri="{FF2B5EF4-FFF2-40B4-BE49-F238E27FC236}">
                  <a16:creationId xmlns:a16="http://schemas.microsoft.com/office/drawing/2014/main" id="{D1D65007-B052-2AEA-764E-7450B83C7307}"/>
                </a:ext>
              </a:extLst>
            </p:cNvPr>
            <p:cNvSpPr txBox="1"/>
            <p:nvPr/>
          </p:nvSpPr>
          <p:spPr>
            <a:xfrm>
              <a:off x="9348093" y="3852672"/>
              <a:ext cx="1864200" cy="276999"/>
            </a:xfrm>
            <a:prstGeom prst="rect">
              <a:avLst/>
            </a:prstGeom>
            <a:noFill/>
          </p:spPr>
          <p:txBody>
            <a:bodyPr wrap="square" rtlCol="0">
              <a:spAutoFit/>
            </a:bodyPr>
            <a:lstStyle/>
            <a:p>
              <a:r>
                <a:rPr lang="zh-CN" altLang="en-US" sz="1200" dirty="0"/>
                <a:t>完成相应组件的构建</a:t>
              </a:r>
            </a:p>
          </p:txBody>
        </p:sp>
        <p:cxnSp>
          <p:nvCxnSpPr>
            <p:cNvPr id="96" name="直接箭头连接符 95">
              <a:extLst>
                <a:ext uri="{FF2B5EF4-FFF2-40B4-BE49-F238E27FC236}">
                  <a16:creationId xmlns:a16="http://schemas.microsoft.com/office/drawing/2014/main" id="{94CC9786-D61A-25AE-1091-C6E7AA20AEEE}"/>
                </a:ext>
              </a:extLst>
            </p:cNvPr>
            <p:cNvCxnSpPr>
              <a:cxnSpLocks/>
            </p:cNvCxnSpPr>
            <p:nvPr/>
          </p:nvCxnSpPr>
          <p:spPr>
            <a:xfrm flipV="1">
              <a:off x="9155097" y="1364153"/>
              <a:ext cx="0" cy="158100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ABFF34FA-529A-149F-C83F-18EAB66079C0}"/>
                </a:ext>
              </a:extLst>
            </p:cNvPr>
            <p:cNvCxnSpPr>
              <a:cxnSpLocks/>
            </p:cNvCxnSpPr>
            <p:nvPr/>
          </p:nvCxnSpPr>
          <p:spPr>
            <a:xfrm>
              <a:off x="11834114" y="1364153"/>
              <a:ext cx="4" cy="167649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8" name="文本框 97">
              <a:extLst>
                <a:ext uri="{FF2B5EF4-FFF2-40B4-BE49-F238E27FC236}">
                  <a16:creationId xmlns:a16="http://schemas.microsoft.com/office/drawing/2014/main" id="{A923AC8D-041B-3B9F-0344-0682A41EA8E4}"/>
                </a:ext>
              </a:extLst>
            </p:cNvPr>
            <p:cNvSpPr txBox="1"/>
            <p:nvPr/>
          </p:nvSpPr>
          <p:spPr>
            <a:xfrm>
              <a:off x="9376168" y="2590935"/>
              <a:ext cx="2278188" cy="307777"/>
            </a:xfrm>
            <a:prstGeom prst="rect">
              <a:avLst/>
            </a:prstGeom>
            <a:noFill/>
            <a:ln w="28575">
              <a:solidFill>
                <a:schemeClr val="accent2"/>
              </a:solidFill>
            </a:ln>
          </p:spPr>
          <p:txBody>
            <a:bodyPr wrap="square" rtlCol="0">
              <a:spAutoFit/>
            </a:bodyPr>
            <a:lstStyle/>
            <a:p>
              <a:r>
                <a:rPr lang="zh-CN" altLang="en-US" sz="1400" b="1" dirty="0"/>
                <a:t>前端界面设计、构建交流</a:t>
              </a:r>
            </a:p>
          </p:txBody>
        </p:sp>
        <p:sp>
          <p:nvSpPr>
            <p:cNvPr id="99" name="文本框 98">
              <a:extLst>
                <a:ext uri="{FF2B5EF4-FFF2-40B4-BE49-F238E27FC236}">
                  <a16:creationId xmlns:a16="http://schemas.microsoft.com/office/drawing/2014/main" id="{650F2650-B8CE-BDBC-C9DF-F660F8901AC4}"/>
                </a:ext>
              </a:extLst>
            </p:cNvPr>
            <p:cNvSpPr txBox="1"/>
            <p:nvPr/>
          </p:nvSpPr>
          <p:spPr>
            <a:xfrm>
              <a:off x="9309555" y="2074179"/>
              <a:ext cx="2323964" cy="276999"/>
            </a:xfrm>
            <a:prstGeom prst="rect">
              <a:avLst/>
            </a:prstGeom>
            <a:noFill/>
          </p:spPr>
          <p:txBody>
            <a:bodyPr wrap="square" rtlCol="0">
              <a:spAutoFit/>
            </a:bodyPr>
            <a:lstStyle/>
            <a:p>
              <a:r>
                <a:rPr lang="en-US" altLang="zh-CN" sz="1200" dirty="0"/>
                <a:t>Vue</a:t>
              </a:r>
              <a:r>
                <a:rPr lang="zh-CN" altLang="en-US" sz="1200" dirty="0"/>
                <a:t>、</a:t>
              </a:r>
              <a:r>
                <a:rPr lang="en-US" altLang="zh-CN" sz="1200" dirty="0"/>
                <a:t>TypeScript</a:t>
              </a:r>
              <a:r>
                <a:rPr lang="zh-CN" altLang="en-US" sz="1200" dirty="0"/>
                <a:t>、</a:t>
              </a:r>
              <a:r>
                <a:rPr lang="en-US" altLang="zh-CN" sz="1200" dirty="0"/>
                <a:t>vite</a:t>
              </a:r>
              <a:r>
                <a:rPr lang="zh-CN" altLang="en-US" sz="1200" dirty="0"/>
                <a:t>技术应用</a:t>
              </a:r>
            </a:p>
          </p:txBody>
        </p:sp>
        <p:sp>
          <p:nvSpPr>
            <p:cNvPr id="100" name="文本框 99">
              <a:extLst>
                <a:ext uri="{FF2B5EF4-FFF2-40B4-BE49-F238E27FC236}">
                  <a16:creationId xmlns:a16="http://schemas.microsoft.com/office/drawing/2014/main" id="{7F99CE18-B463-6A54-1F66-2BB860B44EE9}"/>
                </a:ext>
              </a:extLst>
            </p:cNvPr>
            <p:cNvSpPr txBox="1"/>
            <p:nvPr/>
          </p:nvSpPr>
          <p:spPr>
            <a:xfrm>
              <a:off x="6605537" y="3194579"/>
              <a:ext cx="1742469" cy="504767"/>
            </a:xfrm>
            <a:prstGeom prst="rect">
              <a:avLst/>
            </a:prstGeom>
            <a:noFill/>
          </p:spPr>
          <p:txBody>
            <a:bodyPr wrap="square" rtlCol="0">
              <a:spAutoFit/>
            </a:bodyPr>
            <a:lstStyle/>
            <a:p>
              <a:r>
                <a:rPr lang="zh-CN" altLang="en-US" sz="1200" dirty="0"/>
                <a:t>后端计算结果以</a:t>
              </a:r>
              <a:r>
                <a:rPr lang="en-US" altLang="zh-CN" sz="1200" dirty="0"/>
                <a:t>json</a:t>
              </a:r>
              <a:r>
                <a:rPr lang="zh-CN" altLang="en-US" sz="1200" dirty="0"/>
                <a:t>格式传输至前端</a:t>
              </a:r>
            </a:p>
          </p:txBody>
        </p:sp>
        <p:sp>
          <p:nvSpPr>
            <p:cNvPr id="101" name="文本框 100">
              <a:extLst>
                <a:ext uri="{FF2B5EF4-FFF2-40B4-BE49-F238E27FC236}">
                  <a16:creationId xmlns:a16="http://schemas.microsoft.com/office/drawing/2014/main" id="{58E58759-BA67-7044-8455-839B4276B8B3}"/>
                </a:ext>
              </a:extLst>
            </p:cNvPr>
            <p:cNvSpPr txBox="1"/>
            <p:nvPr/>
          </p:nvSpPr>
          <p:spPr>
            <a:xfrm>
              <a:off x="6705219" y="4893492"/>
              <a:ext cx="1578201" cy="461665"/>
            </a:xfrm>
            <a:prstGeom prst="rect">
              <a:avLst/>
            </a:prstGeom>
            <a:noFill/>
          </p:spPr>
          <p:txBody>
            <a:bodyPr wrap="square" rtlCol="0">
              <a:spAutoFit/>
            </a:bodyPr>
            <a:lstStyle/>
            <a:p>
              <a:r>
                <a:rPr lang="zh-CN" altLang="en-US" sz="1200" dirty="0"/>
                <a:t>后端计算所需参数以</a:t>
              </a:r>
              <a:r>
                <a:rPr lang="en-US" altLang="zh-CN" sz="1200" dirty="0"/>
                <a:t>json</a:t>
              </a:r>
              <a:r>
                <a:rPr lang="zh-CN" altLang="en-US" sz="1200" dirty="0"/>
                <a:t>格式从前端获取</a:t>
              </a:r>
            </a:p>
          </p:txBody>
        </p:sp>
        <p:sp>
          <p:nvSpPr>
            <p:cNvPr id="102" name="文本框 101">
              <a:extLst>
                <a:ext uri="{FF2B5EF4-FFF2-40B4-BE49-F238E27FC236}">
                  <a16:creationId xmlns:a16="http://schemas.microsoft.com/office/drawing/2014/main" id="{7FF82CB7-A68F-B524-E34F-BE44C6190B23}"/>
                </a:ext>
              </a:extLst>
            </p:cNvPr>
            <p:cNvSpPr txBox="1"/>
            <p:nvPr/>
          </p:nvSpPr>
          <p:spPr>
            <a:xfrm>
              <a:off x="9282714" y="1467003"/>
              <a:ext cx="2294140" cy="504767"/>
            </a:xfrm>
            <a:prstGeom prst="rect">
              <a:avLst/>
            </a:prstGeom>
            <a:noFill/>
          </p:spPr>
          <p:txBody>
            <a:bodyPr wrap="square" rtlCol="0">
              <a:spAutoFit/>
            </a:bodyPr>
            <a:lstStyle/>
            <a:p>
              <a:r>
                <a:rPr lang="zh-CN" altLang="en-US" sz="1200" dirty="0"/>
                <a:t>顺利完成展示并与后端框架顺利对接（</a:t>
              </a:r>
              <a:r>
                <a:rPr lang="en-US" altLang="zh-CN" sz="1200" dirty="0"/>
                <a:t>json</a:t>
              </a:r>
              <a:r>
                <a:rPr lang="zh-CN" altLang="en-US" sz="1200" dirty="0"/>
                <a:t>文件传输与解析）</a:t>
              </a:r>
            </a:p>
          </p:txBody>
        </p:sp>
        <p:sp>
          <p:nvSpPr>
            <p:cNvPr id="103" name="矩形 102">
              <a:extLst>
                <a:ext uri="{FF2B5EF4-FFF2-40B4-BE49-F238E27FC236}">
                  <a16:creationId xmlns:a16="http://schemas.microsoft.com/office/drawing/2014/main" id="{0C3FC4FF-D3D2-89AE-2B75-40558DA9674D}"/>
                </a:ext>
              </a:extLst>
            </p:cNvPr>
            <p:cNvSpPr/>
            <p:nvPr/>
          </p:nvSpPr>
          <p:spPr>
            <a:xfrm>
              <a:off x="82938" y="1047284"/>
              <a:ext cx="12026124" cy="5369019"/>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 name="文本框 103">
              <a:extLst>
                <a:ext uri="{FF2B5EF4-FFF2-40B4-BE49-F238E27FC236}">
                  <a16:creationId xmlns:a16="http://schemas.microsoft.com/office/drawing/2014/main" id="{A57372F5-32BA-C4CD-9FB6-15ECE1FE28D3}"/>
                </a:ext>
              </a:extLst>
            </p:cNvPr>
            <p:cNvSpPr txBox="1"/>
            <p:nvPr/>
          </p:nvSpPr>
          <p:spPr>
            <a:xfrm>
              <a:off x="6672866" y="1534432"/>
              <a:ext cx="1295124" cy="1312395"/>
            </a:xfrm>
            <a:prstGeom prst="rect">
              <a:avLst/>
            </a:prstGeom>
            <a:noFill/>
          </p:spPr>
          <p:txBody>
            <a:bodyPr wrap="square" rtlCol="0">
              <a:spAutoFit/>
            </a:bodyPr>
            <a:lstStyle/>
            <a:p>
              <a:r>
                <a:rPr lang="en-US" altLang="zh-CN" sz="2400" b="1" dirty="0">
                  <a:solidFill>
                    <a:srgbClr val="FF0000"/>
                  </a:solidFill>
                </a:rPr>
                <a:t>STEP</a:t>
              </a:r>
              <a:r>
                <a:rPr lang="zh-CN" altLang="en-US" sz="2400" b="1" dirty="0">
                  <a:solidFill>
                    <a:srgbClr val="FF0000"/>
                  </a:solidFill>
                </a:rPr>
                <a:t> </a:t>
              </a:r>
              <a:r>
                <a:rPr lang="en-US" altLang="zh-CN" sz="2400" b="1" dirty="0">
                  <a:solidFill>
                    <a:srgbClr val="FF0000"/>
                  </a:solidFill>
                </a:rPr>
                <a:t>BY</a:t>
              </a:r>
              <a:r>
                <a:rPr lang="zh-CN" altLang="en-US" sz="2400" b="1" dirty="0">
                  <a:solidFill>
                    <a:srgbClr val="FF0000"/>
                  </a:solidFill>
                </a:rPr>
                <a:t> </a:t>
              </a:r>
              <a:r>
                <a:rPr lang="en-US" altLang="zh-CN" sz="2400" b="1" dirty="0">
                  <a:solidFill>
                    <a:srgbClr val="FF0000"/>
                  </a:solidFill>
                </a:rPr>
                <a:t>STEP!</a:t>
              </a:r>
              <a:endParaRPr lang="zh-CN" altLang="en-US" sz="2400" b="1" dirty="0">
                <a:solidFill>
                  <a:srgbClr val="FF0000"/>
                </a:solidFill>
              </a:endParaRPr>
            </a:p>
          </p:txBody>
        </p:sp>
        <p:cxnSp>
          <p:nvCxnSpPr>
            <p:cNvPr id="105" name="直接箭头连接符 104">
              <a:extLst>
                <a:ext uri="{FF2B5EF4-FFF2-40B4-BE49-F238E27FC236}">
                  <a16:creationId xmlns:a16="http://schemas.microsoft.com/office/drawing/2014/main" id="{C3D7D5BC-69BF-5F3C-5C43-B12A4CEB2B7C}"/>
                </a:ext>
              </a:extLst>
            </p:cNvPr>
            <p:cNvCxnSpPr>
              <a:cxnSpLocks/>
            </p:cNvCxnSpPr>
            <p:nvPr/>
          </p:nvCxnSpPr>
          <p:spPr>
            <a:xfrm flipV="1">
              <a:off x="7866096" y="1441948"/>
              <a:ext cx="0" cy="13633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A41015C4-7249-AE56-3A42-FDAA38763929}"/>
                </a:ext>
              </a:extLst>
            </p:cNvPr>
            <p:cNvCxnSpPr>
              <a:cxnSpLocks/>
            </p:cNvCxnSpPr>
            <p:nvPr/>
          </p:nvCxnSpPr>
          <p:spPr>
            <a:xfrm flipH="1" flipV="1">
              <a:off x="11133737" y="3471946"/>
              <a:ext cx="972" cy="24286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7ABC8B1E-9670-3FE8-9B85-B9062E242704}"/>
                </a:ext>
              </a:extLst>
            </p:cNvPr>
            <p:cNvCxnSpPr>
              <a:cxnSpLocks/>
            </p:cNvCxnSpPr>
            <p:nvPr/>
          </p:nvCxnSpPr>
          <p:spPr>
            <a:xfrm flipV="1">
              <a:off x="11647338" y="1513237"/>
              <a:ext cx="14036" cy="9134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5114" y="835718"/>
            <a:ext cx="11861772" cy="715104"/>
          </a:xfrm>
          <a:prstGeom prst="rect">
            <a:avLst/>
          </a:prstGeom>
          <a:solidFill>
            <a:srgbClr val="004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Wingdings" panose="05000000000000000000" pitchFamily="2" charset="2"/>
              <a:buNone/>
            </a:pPr>
            <a:r>
              <a:rPr lang="zh-CN" altLang="en-US" sz="3200" dirty="0">
                <a:solidFill>
                  <a:schemeClr val="bg1"/>
                </a:solidFill>
                <a:latin typeface="+mj-ea"/>
                <a:ea typeface="+mj-ea"/>
              </a:rPr>
              <a:t>目录</a:t>
            </a:r>
          </a:p>
        </p:txBody>
      </p:sp>
      <p:sp>
        <p:nvSpPr>
          <p:cNvPr id="4" name="矩形 3"/>
          <p:cNvSpPr/>
          <p:nvPr/>
        </p:nvSpPr>
        <p:spPr>
          <a:xfrm>
            <a:off x="1490123" y="2270234"/>
            <a:ext cx="1931275" cy="715104"/>
          </a:xfrm>
          <a:prstGeom prst="rect">
            <a:avLst/>
          </a:prstGeom>
          <a:solidFill>
            <a:srgbClr val="D6D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latin typeface="+mj-ea"/>
                <a:ea typeface="+mj-ea"/>
              </a:rPr>
              <a:t>PART 1</a:t>
            </a:r>
            <a:endParaRPr lang="zh-CN" altLang="en-US" sz="3200" dirty="0">
              <a:solidFill>
                <a:schemeClr val="tx1"/>
              </a:solidFill>
              <a:latin typeface="+mj-ea"/>
              <a:ea typeface="+mj-ea"/>
            </a:endParaRPr>
          </a:p>
        </p:txBody>
      </p:sp>
      <p:sp>
        <p:nvSpPr>
          <p:cNvPr id="5" name="矩形 4"/>
          <p:cNvSpPr/>
          <p:nvPr/>
        </p:nvSpPr>
        <p:spPr>
          <a:xfrm>
            <a:off x="4901353" y="2270234"/>
            <a:ext cx="5693356" cy="715104"/>
          </a:xfrm>
          <a:prstGeom prst="rect">
            <a:avLst/>
          </a:prstGeom>
          <a:solidFill>
            <a:srgbClr val="D6D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200" dirty="0">
                <a:solidFill>
                  <a:prstClr val="black"/>
                </a:solidFill>
                <a:latin typeface="+mj-ea"/>
                <a:ea typeface="+mj-ea"/>
              </a:rPr>
              <a:t>前期研究基础</a:t>
            </a:r>
          </a:p>
        </p:txBody>
      </p:sp>
      <p:sp>
        <p:nvSpPr>
          <p:cNvPr id="6" name="矩形 5"/>
          <p:cNvSpPr/>
          <p:nvPr/>
        </p:nvSpPr>
        <p:spPr>
          <a:xfrm>
            <a:off x="1490122" y="3200691"/>
            <a:ext cx="1931275" cy="715104"/>
          </a:xfrm>
          <a:prstGeom prst="rect">
            <a:avLst/>
          </a:prstGeom>
          <a:solidFill>
            <a:srgbClr val="D6D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200" dirty="0">
                <a:solidFill>
                  <a:prstClr val="black"/>
                </a:solidFill>
                <a:latin typeface="+mj-ea"/>
                <a:ea typeface="+mj-ea"/>
              </a:rPr>
              <a:t>PART 2</a:t>
            </a:r>
            <a:endParaRPr lang="zh-CN" altLang="en-US" sz="3200" dirty="0">
              <a:solidFill>
                <a:prstClr val="black"/>
              </a:solidFill>
              <a:latin typeface="+mj-ea"/>
              <a:ea typeface="+mj-ea"/>
            </a:endParaRPr>
          </a:p>
        </p:txBody>
      </p:sp>
      <p:sp>
        <p:nvSpPr>
          <p:cNvPr id="7" name="矩形 6"/>
          <p:cNvSpPr/>
          <p:nvPr/>
        </p:nvSpPr>
        <p:spPr>
          <a:xfrm>
            <a:off x="1490122" y="4131148"/>
            <a:ext cx="1931275" cy="715104"/>
          </a:xfrm>
          <a:prstGeom prst="rect">
            <a:avLst/>
          </a:prstGeom>
          <a:solidFill>
            <a:srgbClr val="D6D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200" dirty="0">
                <a:solidFill>
                  <a:prstClr val="black"/>
                </a:solidFill>
                <a:latin typeface="+mj-ea"/>
                <a:ea typeface="+mj-ea"/>
              </a:rPr>
              <a:t>PART 3</a:t>
            </a:r>
            <a:endParaRPr lang="zh-CN" altLang="en-US" sz="3200" dirty="0">
              <a:solidFill>
                <a:prstClr val="black"/>
              </a:solidFill>
              <a:latin typeface="+mj-ea"/>
              <a:ea typeface="+mj-ea"/>
            </a:endParaRPr>
          </a:p>
        </p:txBody>
      </p:sp>
      <p:sp>
        <p:nvSpPr>
          <p:cNvPr id="8" name="矩形 7"/>
          <p:cNvSpPr/>
          <p:nvPr/>
        </p:nvSpPr>
        <p:spPr>
          <a:xfrm>
            <a:off x="1490121" y="5061605"/>
            <a:ext cx="1931275" cy="715104"/>
          </a:xfrm>
          <a:prstGeom prst="rect">
            <a:avLst/>
          </a:prstGeom>
          <a:solidFill>
            <a:srgbClr val="D6D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200" dirty="0">
                <a:solidFill>
                  <a:prstClr val="black"/>
                </a:solidFill>
                <a:latin typeface="+mj-ea"/>
                <a:ea typeface="+mj-ea"/>
              </a:rPr>
              <a:t>PART 4</a:t>
            </a:r>
            <a:endParaRPr lang="zh-CN" altLang="en-US" sz="3200" dirty="0">
              <a:solidFill>
                <a:prstClr val="black"/>
              </a:solidFill>
              <a:latin typeface="+mj-ea"/>
              <a:ea typeface="+mj-ea"/>
            </a:endParaRPr>
          </a:p>
        </p:txBody>
      </p:sp>
      <p:sp>
        <p:nvSpPr>
          <p:cNvPr id="10" name="矩形 9"/>
          <p:cNvSpPr/>
          <p:nvPr/>
        </p:nvSpPr>
        <p:spPr>
          <a:xfrm>
            <a:off x="4901353" y="3200691"/>
            <a:ext cx="5693356" cy="715104"/>
          </a:xfrm>
          <a:prstGeom prst="rect">
            <a:avLst/>
          </a:prstGeom>
          <a:solidFill>
            <a:srgbClr val="D6D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tx1"/>
                </a:solidFill>
                <a:latin typeface="+mj-ea"/>
                <a:ea typeface="+mj-ea"/>
              </a:rPr>
              <a:t>项目实施思路及成果展示</a:t>
            </a:r>
          </a:p>
        </p:txBody>
      </p:sp>
      <p:sp>
        <p:nvSpPr>
          <p:cNvPr id="11" name="矩形 10"/>
          <p:cNvSpPr/>
          <p:nvPr/>
        </p:nvSpPr>
        <p:spPr>
          <a:xfrm>
            <a:off x="4901353" y="4131148"/>
            <a:ext cx="5693356" cy="715104"/>
          </a:xfrm>
          <a:prstGeom prst="rect">
            <a:avLst/>
          </a:prstGeom>
          <a:solidFill>
            <a:srgbClr val="D6D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tx1"/>
                </a:solidFill>
                <a:latin typeface="+mj-ea"/>
                <a:ea typeface="+mj-ea"/>
              </a:rPr>
              <a:t>项目管理</a:t>
            </a:r>
          </a:p>
        </p:txBody>
      </p:sp>
      <p:sp>
        <p:nvSpPr>
          <p:cNvPr id="12" name="矩形 11"/>
          <p:cNvSpPr/>
          <p:nvPr/>
        </p:nvSpPr>
        <p:spPr>
          <a:xfrm>
            <a:off x="4901353" y="5061605"/>
            <a:ext cx="5693356" cy="715104"/>
          </a:xfrm>
          <a:prstGeom prst="rect">
            <a:avLst/>
          </a:prstGeom>
          <a:solidFill>
            <a:srgbClr val="D6D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tx1"/>
                </a:solidFill>
                <a:latin typeface="+mj-ea"/>
                <a:ea typeface="+mj-ea"/>
              </a:rPr>
              <a:t>项目保障</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0620" y="867103"/>
            <a:ext cx="1943161" cy="461665"/>
          </a:xfrm>
          <a:prstGeom prst="rect">
            <a:avLst/>
          </a:prstGeom>
          <a:noFill/>
        </p:spPr>
        <p:txBody>
          <a:bodyPr wrap="none" rtlCol="0">
            <a:spAutoFit/>
          </a:bodyPr>
          <a:lstStyle/>
          <a:p>
            <a:r>
              <a:rPr lang="en-US" altLang="zh-CN" sz="2400" dirty="0">
                <a:solidFill>
                  <a:schemeClr val="bg1"/>
                </a:solidFill>
                <a:latin typeface="+mj-ea"/>
                <a:ea typeface="+mj-ea"/>
              </a:rPr>
              <a:t>3.2 </a:t>
            </a:r>
            <a:r>
              <a:rPr lang="zh-CN" altLang="en-US" sz="2400" dirty="0">
                <a:solidFill>
                  <a:schemeClr val="bg1"/>
                </a:solidFill>
                <a:latin typeface="+mj-ea"/>
                <a:ea typeface="+mj-ea"/>
              </a:rPr>
              <a:t>任务安排</a:t>
            </a:r>
          </a:p>
        </p:txBody>
      </p:sp>
      <p:sp>
        <p:nvSpPr>
          <p:cNvPr id="8"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9" name="图示 8">
            <a:extLst>
              <a:ext uri="{FF2B5EF4-FFF2-40B4-BE49-F238E27FC236}">
                <a16:creationId xmlns:a16="http://schemas.microsoft.com/office/drawing/2014/main" id="{028D840A-827B-DC59-4A10-8B28975BD6F5}"/>
              </a:ext>
            </a:extLst>
          </p:cNvPr>
          <p:cNvGraphicFramePr/>
          <p:nvPr>
            <p:extLst>
              <p:ext uri="{D42A27DB-BD31-4B8C-83A1-F6EECF244321}">
                <p14:modId xmlns:p14="http://schemas.microsoft.com/office/powerpoint/2010/main" val="3627655010"/>
              </p:ext>
            </p:extLst>
          </p:nvPr>
        </p:nvGraphicFramePr>
        <p:xfrm>
          <a:off x="630620" y="1348890"/>
          <a:ext cx="10792123" cy="16939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矩形: 圆角 9">
            <a:extLst>
              <a:ext uri="{FF2B5EF4-FFF2-40B4-BE49-F238E27FC236}">
                <a16:creationId xmlns:a16="http://schemas.microsoft.com/office/drawing/2014/main" id="{110D552F-44BB-404E-18B6-AB6BFCE5EF2E}"/>
              </a:ext>
            </a:extLst>
          </p:cNvPr>
          <p:cNvSpPr/>
          <p:nvPr/>
        </p:nvSpPr>
        <p:spPr>
          <a:xfrm>
            <a:off x="410213" y="2794253"/>
            <a:ext cx="1713437" cy="3133990"/>
          </a:xfrm>
          <a:prstGeom prst="roundRect">
            <a:avLst/>
          </a:prstGeom>
          <a:solidFill>
            <a:srgbClr val="174781"/>
          </a:solidFill>
          <a:ln>
            <a:solidFill>
              <a:srgbClr val="174781"/>
            </a:solidFill>
          </a:ln>
          <a:effectLst>
            <a:outerShdw blurRad="50800" dist="38100" dir="2700000" algn="tl" rotWithShape="0">
              <a:prstClr val="black">
                <a:alpha val="40000"/>
              </a:prstClr>
            </a:outerShd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74781"/>
              </a:solidFill>
            </a:endParaRPr>
          </a:p>
        </p:txBody>
      </p:sp>
      <p:sp>
        <p:nvSpPr>
          <p:cNvPr id="13" name="矩形: 圆角 12">
            <a:extLst>
              <a:ext uri="{FF2B5EF4-FFF2-40B4-BE49-F238E27FC236}">
                <a16:creationId xmlns:a16="http://schemas.microsoft.com/office/drawing/2014/main" id="{0D42E7B6-F833-1FBC-60DF-1CF077F7B54F}"/>
              </a:ext>
            </a:extLst>
          </p:cNvPr>
          <p:cNvSpPr/>
          <p:nvPr/>
        </p:nvSpPr>
        <p:spPr>
          <a:xfrm>
            <a:off x="2254277" y="2794252"/>
            <a:ext cx="1713437" cy="3196645"/>
          </a:xfrm>
          <a:prstGeom prst="roundRect">
            <a:avLst/>
          </a:prstGeom>
          <a:solidFill>
            <a:srgbClr val="174781"/>
          </a:solidFill>
          <a:ln>
            <a:solidFill>
              <a:srgbClr val="1B467D"/>
            </a:solidFill>
          </a:ln>
          <a:effectLst>
            <a:outerShdw blurRad="50800" dist="38100" dir="2700000" algn="tl" rotWithShape="0">
              <a:prstClr val="black">
                <a:alpha val="40000"/>
              </a:prstClr>
            </a:outerShd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B467D"/>
              </a:solidFill>
            </a:endParaRPr>
          </a:p>
        </p:txBody>
      </p:sp>
      <p:sp>
        <p:nvSpPr>
          <p:cNvPr id="14" name="文本框 13">
            <a:extLst>
              <a:ext uri="{FF2B5EF4-FFF2-40B4-BE49-F238E27FC236}">
                <a16:creationId xmlns:a16="http://schemas.microsoft.com/office/drawing/2014/main" id="{94582C65-A342-9FAF-7939-C76EBEE13AC5}"/>
              </a:ext>
            </a:extLst>
          </p:cNvPr>
          <p:cNvSpPr txBox="1"/>
          <p:nvPr/>
        </p:nvSpPr>
        <p:spPr>
          <a:xfrm>
            <a:off x="531768" y="2974778"/>
            <a:ext cx="1591882" cy="2862322"/>
          </a:xfrm>
          <a:prstGeom prst="rect">
            <a:avLst/>
          </a:prstGeom>
          <a:noFill/>
        </p:spPr>
        <p:txBody>
          <a:bodyPr wrap="square" rtlCol="0">
            <a:spAutoFit/>
          </a:bodyPr>
          <a:lstStyle/>
          <a:p>
            <a:r>
              <a:rPr lang="zh-CN" altLang="en-US" sz="2000" b="1" dirty="0">
                <a:solidFill>
                  <a:schemeClr val="bg1"/>
                </a:solidFill>
              </a:rPr>
              <a:t>学习</a:t>
            </a:r>
            <a:r>
              <a:rPr lang="en-US" altLang="zh-CN" sz="2000" b="1" dirty="0" err="1">
                <a:solidFill>
                  <a:schemeClr val="bg1"/>
                </a:solidFill>
              </a:rPr>
              <a:t>julia</a:t>
            </a:r>
            <a:r>
              <a:rPr lang="zh-CN" altLang="en-US" sz="2000" b="1" dirty="0">
                <a:solidFill>
                  <a:schemeClr val="bg1"/>
                </a:solidFill>
              </a:rPr>
              <a:t>包的开发流程，了解能源系统优化的相关基础知识，并熟悉掌握</a:t>
            </a:r>
            <a:r>
              <a:rPr lang="en-US" altLang="zh-CN" sz="2000" b="1" dirty="0">
                <a:solidFill>
                  <a:schemeClr val="bg1"/>
                </a:solidFill>
              </a:rPr>
              <a:t>git</a:t>
            </a:r>
            <a:r>
              <a:rPr lang="zh-CN" altLang="en-US" sz="2000" b="1" dirty="0">
                <a:solidFill>
                  <a:schemeClr val="bg1"/>
                </a:solidFill>
              </a:rPr>
              <a:t>多人合作项作开发流程。</a:t>
            </a:r>
          </a:p>
        </p:txBody>
      </p:sp>
      <p:sp>
        <p:nvSpPr>
          <p:cNvPr id="15" name="矩形: 圆角 14">
            <a:extLst>
              <a:ext uri="{FF2B5EF4-FFF2-40B4-BE49-F238E27FC236}">
                <a16:creationId xmlns:a16="http://schemas.microsoft.com/office/drawing/2014/main" id="{90832FA7-9FFF-ABE1-E8AF-6125432A7746}"/>
              </a:ext>
            </a:extLst>
          </p:cNvPr>
          <p:cNvSpPr/>
          <p:nvPr/>
        </p:nvSpPr>
        <p:spPr>
          <a:xfrm>
            <a:off x="4114648" y="2807616"/>
            <a:ext cx="1713437" cy="3196645"/>
          </a:xfrm>
          <a:prstGeom prst="roundRect">
            <a:avLst/>
          </a:prstGeom>
          <a:solidFill>
            <a:srgbClr val="174781"/>
          </a:solidFill>
          <a:ln>
            <a:solidFill>
              <a:srgbClr val="1B467D"/>
            </a:solidFill>
          </a:ln>
          <a:effectLst>
            <a:outerShdw blurRad="50800" dist="38100" dir="2700000" algn="tl" rotWithShape="0">
              <a:prstClr val="black">
                <a:alpha val="40000"/>
              </a:prstClr>
            </a:outerShd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B467D"/>
              </a:solidFill>
            </a:endParaRPr>
          </a:p>
        </p:txBody>
      </p:sp>
      <p:sp>
        <p:nvSpPr>
          <p:cNvPr id="16" name="文本框 15">
            <a:extLst>
              <a:ext uri="{FF2B5EF4-FFF2-40B4-BE49-F238E27FC236}">
                <a16:creationId xmlns:a16="http://schemas.microsoft.com/office/drawing/2014/main" id="{CA09A0BD-CBBB-9905-4FB8-428D1D3B937D}"/>
              </a:ext>
            </a:extLst>
          </p:cNvPr>
          <p:cNvSpPr txBox="1"/>
          <p:nvPr/>
        </p:nvSpPr>
        <p:spPr>
          <a:xfrm>
            <a:off x="2356242" y="3062971"/>
            <a:ext cx="1519381" cy="2554545"/>
          </a:xfrm>
          <a:prstGeom prst="rect">
            <a:avLst/>
          </a:prstGeom>
          <a:noFill/>
        </p:spPr>
        <p:txBody>
          <a:bodyPr wrap="square" rtlCol="0">
            <a:spAutoFit/>
          </a:bodyPr>
          <a:lstStyle/>
          <a:p>
            <a:r>
              <a:rPr lang="zh-CN" altLang="en-US" sz="2000" b="1" dirty="0">
                <a:solidFill>
                  <a:schemeClr val="bg1"/>
                </a:solidFill>
              </a:rPr>
              <a:t>通过解决典型的优化问题，理解和掌握</a:t>
            </a:r>
            <a:r>
              <a:rPr lang="en-US" altLang="zh-CN" sz="2000" b="1" dirty="0" err="1">
                <a:solidFill>
                  <a:schemeClr val="bg1"/>
                </a:solidFill>
              </a:rPr>
              <a:t>JuMP</a:t>
            </a:r>
            <a:r>
              <a:rPr lang="zh-CN" altLang="en-US" sz="2000" b="1" dirty="0">
                <a:solidFill>
                  <a:schemeClr val="bg1"/>
                </a:solidFill>
              </a:rPr>
              <a:t>建模框架调用求解器实现最优运算的过程。</a:t>
            </a:r>
          </a:p>
        </p:txBody>
      </p:sp>
      <p:sp>
        <p:nvSpPr>
          <p:cNvPr id="17" name="矩形: 圆角 16">
            <a:extLst>
              <a:ext uri="{FF2B5EF4-FFF2-40B4-BE49-F238E27FC236}">
                <a16:creationId xmlns:a16="http://schemas.microsoft.com/office/drawing/2014/main" id="{DEDA81C8-300E-49B6-748E-D9ED62D054CE}"/>
              </a:ext>
            </a:extLst>
          </p:cNvPr>
          <p:cNvSpPr/>
          <p:nvPr/>
        </p:nvSpPr>
        <p:spPr>
          <a:xfrm>
            <a:off x="6041010" y="2794252"/>
            <a:ext cx="1713437" cy="3196645"/>
          </a:xfrm>
          <a:prstGeom prst="roundRect">
            <a:avLst/>
          </a:prstGeom>
          <a:solidFill>
            <a:srgbClr val="174781"/>
          </a:solidFill>
          <a:ln>
            <a:solidFill>
              <a:srgbClr val="1B467D"/>
            </a:solidFill>
          </a:ln>
          <a:effectLst>
            <a:outerShdw blurRad="50800" dist="38100" dir="2700000" algn="tl" rotWithShape="0">
              <a:prstClr val="black">
                <a:alpha val="40000"/>
              </a:prstClr>
            </a:outerShd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B467D"/>
              </a:solidFill>
            </a:endParaRPr>
          </a:p>
        </p:txBody>
      </p:sp>
      <p:sp>
        <p:nvSpPr>
          <p:cNvPr id="18" name="文本框 17">
            <a:extLst>
              <a:ext uri="{FF2B5EF4-FFF2-40B4-BE49-F238E27FC236}">
                <a16:creationId xmlns:a16="http://schemas.microsoft.com/office/drawing/2014/main" id="{ECF03C0E-B7D8-2B9B-1685-BA80223D2462}"/>
              </a:ext>
            </a:extLst>
          </p:cNvPr>
          <p:cNvSpPr txBox="1"/>
          <p:nvPr/>
        </p:nvSpPr>
        <p:spPr>
          <a:xfrm>
            <a:off x="4137555" y="3065509"/>
            <a:ext cx="1674222" cy="2554545"/>
          </a:xfrm>
          <a:prstGeom prst="rect">
            <a:avLst/>
          </a:prstGeom>
          <a:noFill/>
        </p:spPr>
        <p:txBody>
          <a:bodyPr wrap="square" rtlCol="0">
            <a:spAutoFit/>
          </a:bodyPr>
          <a:lstStyle/>
          <a:p>
            <a:r>
              <a:rPr lang="zh-CN" altLang="en-US" sz="2000" b="1" dirty="0">
                <a:solidFill>
                  <a:schemeClr val="bg1"/>
                </a:solidFill>
              </a:rPr>
              <a:t>学习前端与后端技术编程基础</a:t>
            </a:r>
            <a:r>
              <a:rPr lang="en-US" altLang="zh-CN" sz="2000" b="1" dirty="0">
                <a:solidFill>
                  <a:schemeClr val="bg1"/>
                </a:solidFill>
              </a:rPr>
              <a:t>,</a:t>
            </a:r>
            <a:r>
              <a:rPr lang="zh-CN" altLang="en-US" sz="2000" b="1" dirty="0">
                <a:solidFill>
                  <a:schemeClr val="bg1"/>
                </a:solidFill>
              </a:rPr>
              <a:t>如</a:t>
            </a:r>
            <a:endParaRPr lang="en-US" altLang="zh-CN" sz="2000" b="1" dirty="0">
              <a:solidFill>
                <a:schemeClr val="bg1"/>
              </a:solidFill>
            </a:endParaRPr>
          </a:p>
          <a:p>
            <a:r>
              <a:rPr lang="en-US" altLang="zh-CN" sz="2000" b="1" dirty="0">
                <a:solidFill>
                  <a:schemeClr val="bg1"/>
                </a:solidFill>
              </a:rPr>
              <a:t>Vue</a:t>
            </a:r>
            <a:r>
              <a:rPr lang="zh-CN" altLang="en-US" sz="2000" b="1" dirty="0">
                <a:solidFill>
                  <a:schemeClr val="bg1"/>
                </a:solidFill>
              </a:rPr>
              <a:t>语法框架、</a:t>
            </a:r>
            <a:r>
              <a:rPr lang="en-US" altLang="zh-CN" sz="2000" b="1" dirty="0">
                <a:solidFill>
                  <a:schemeClr val="bg1"/>
                </a:solidFill>
              </a:rPr>
              <a:t>MTK</a:t>
            </a:r>
            <a:r>
              <a:rPr lang="zh-CN" altLang="en-US" sz="2000" b="1" dirty="0">
                <a:solidFill>
                  <a:schemeClr val="bg1"/>
                </a:solidFill>
              </a:rPr>
              <a:t>建模语言以及相关优化算法。</a:t>
            </a:r>
          </a:p>
        </p:txBody>
      </p:sp>
      <p:sp>
        <p:nvSpPr>
          <p:cNvPr id="19" name="矩形: 圆角 18">
            <a:extLst>
              <a:ext uri="{FF2B5EF4-FFF2-40B4-BE49-F238E27FC236}">
                <a16:creationId xmlns:a16="http://schemas.microsoft.com/office/drawing/2014/main" id="{ABBBA62C-12FC-F4C6-D1D1-446FCEC37F7C}"/>
              </a:ext>
            </a:extLst>
          </p:cNvPr>
          <p:cNvSpPr/>
          <p:nvPr/>
        </p:nvSpPr>
        <p:spPr>
          <a:xfrm>
            <a:off x="7917735" y="2793415"/>
            <a:ext cx="1713437" cy="3196645"/>
          </a:xfrm>
          <a:prstGeom prst="roundRect">
            <a:avLst/>
          </a:prstGeom>
          <a:solidFill>
            <a:srgbClr val="174781"/>
          </a:solidFill>
          <a:ln>
            <a:solidFill>
              <a:srgbClr val="1B467D"/>
            </a:solidFill>
          </a:ln>
          <a:effectLst>
            <a:outerShdw blurRad="50800" dist="38100" dir="2700000" algn="tl" rotWithShape="0">
              <a:prstClr val="black">
                <a:alpha val="40000"/>
              </a:prstClr>
            </a:outerShd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B467D"/>
              </a:solidFill>
            </a:endParaRPr>
          </a:p>
        </p:txBody>
      </p:sp>
      <p:sp>
        <p:nvSpPr>
          <p:cNvPr id="20" name="文本框 19">
            <a:extLst>
              <a:ext uri="{FF2B5EF4-FFF2-40B4-BE49-F238E27FC236}">
                <a16:creationId xmlns:a16="http://schemas.microsoft.com/office/drawing/2014/main" id="{18605BC1-BC46-3A05-5FC7-D728FB8C4BB7}"/>
              </a:ext>
            </a:extLst>
          </p:cNvPr>
          <p:cNvSpPr txBox="1"/>
          <p:nvPr/>
        </p:nvSpPr>
        <p:spPr>
          <a:xfrm>
            <a:off x="8123450" y="3120774"/>
            <a:ext cx="1347479" cy="2862322"/>
          </a:xfrm>
          <a:prstGeom prst="rect">
            <a:avLst/>
          </a:prstGeom>
          <a:noFill/>
        </p:spPr>
        <p:txBody>
          <a:bodyPr wrap="square" rtlCol="0">
            <a:spAutoFit/>
          </a:bodyPr>
          <a:lstStyle/>
          <a:p>
            <a:r>
              <a:rPr lang="zh-CN" altLang="en-US" sz="2000" b="1" dirty="0">
                <a:solidFill>
                  <a:schemeClr val="bg1"/>
                </a:solidFill>
              </a:rPr>
              <a:t>搭建综合能源系统仿真优化平台，实现前后端交互与数据可视化处理。</a:t>
            </a:r>
            <a:endParaRPr lang="en-US" altLang="zh-CN" sz="2000" b="1" dirty="0">
              <a:solidFill>
                <a:schemeClr val="bg1"/>
              </a:solidFill>
            </a:endParaRPr>
          </a:p>
          <a:p>
            <a:endParaRPr lang="zh-CN" altLang="en-US" sz="2000" b="1" dirty="0">
              <a:solidFill>
                <a:schemeClr val="bg1"/>
              </a:solidFill>
            </a:endParaRPr>
          </a:p>
        </p:txBody>
      </p:sp>
      <p:sp>
        <p:nvSpPr>
          <p:cNvPr id="22" name="文本框 21">
            <a:extLst>
              <a:ext uri="{FF2B5EF4-FFF2-40B4-BE49-F238E27FC236}">
                <a16:creationId xmlns:a16="http://schemas.microsoft.com/office/drawing/2014/main" id="{FCD24CAA-EDDD-52E4-D0A1-A3A0E7CC4CB7}"/>
              </a:ext>
            </a:extLst>
          </p:cNvPr>
          <p:cNvSpPr txBox="1"/>
          <p:nvPr/>
        </p:nvSpPr>
        <p:spPr>
          <a:xfrm>
            <a:off x="6053356" y="3274662"/>
            <a:ext cx="1861334" cy="2246769"/>
          </a:xfrm>
          <a:prstGeom prst="rect">
            <a:avLst/>
          </a:prstGeom>
          <a:noFill/>
        </p:spPr>
        <p:txBody>
          <a:bodyPr wrap="square" rtlCol="0">
            <a:spAutoFit/>
          </a:bodyPr>
          <a:lstStyle/>
          <a:p>
            <a:r>
              <a:rPr lang="zh-CN" altLang="en-US" sz="2000" b="1" dirty="0">
                <a:solidFill>
                  <a:schemeClr val="bg1"/>
                </a:solidFill>
              </a:rPr>
              <a:t>学习</a:t>
            </a:r>
            <a:r>
              <a:rPr lang="en-US" altLang="zh-CN" sz="2000" b="1" dirty="0" err="1">
                <a:solidFill>
                  <a:schemeClr val="bg1"/>
                </a:solidFill>
              </a:rPr>
              <a:t>oxygen.jl</a:t>
            </a:r>
            <a:r>
              <a:rPr lang="zh-CN" altLang="en-US" sz="2000" b="1" dirty="0">
                <a:solidFill>
                  <a:schemeClr val="bg1"/>
                </a:solidFill>
              </a:rPr>
              <a:t>，</a:t>
            </a:r>
            <a:r>
              <a:rPr lang="en-US" altLang="zh-CN" sz="2000" b="1" dirty="0" err="1">
                <a:solidFill>
                  <a:schemeClr val="bg1"/>
                </a:solidFill>
              </a:rPr>
              <a:t>axios</a:t>
            </a:r>
            <a:r>
              <a:rPr lang="zh-CN" altLang="en-US" sz="2000" b="1" dirty="0">
                <a:solidFill>
                  <a:schemeClr val="bg1"/>
                </a:solidFill>
              </a:rPr>
              <a:t>等</a:t>
            </a:r>
            <a:r>
              <a:rPr lang="en-US" altLang="zh-CN" sz="2000" b="1" dirty="0">
                <a:solidFill>
                  <a:schemeClr val="bg1"/>
                </a:solidFill>
              </a:rPr>
              <a:t>web</a:t>
            </a:r>
            <a:r>
              <a:rPr lang="zh-CN" altLang="en-US" sz="2000" b="1" dirty="0">
                <a:solidFill>
                  <a:schemeClr val="bg1"/>
                </a:solidFill>
              </a:rPr>
              <a:t>封装服务、网络请求库。编写简单的</a:t>
            </a:r>
            <a:r>
              <a:rPr lang="en-US" altLang="zh-CN" sz="2000" b="1" dirty="0" err="1">
                <a:solidFill>
                  <a:schemeClr val="bg1"/>
                </a:solidFill>
              </a:rPr>
              <a:t>api</a:t>
            </a:r>
            <a:r>
              <a:rPr lang="zh-CN" altLang="en-US" sz="2000" b="1" dirty="0">
                <a:solidFill>
                  <a:schemeClr val="bg1"/>
                </a:solidFill>
              </a:rPr>
              <a:t>和前端网页界面。</a:t>
            </a:r>
            <a:endParaRPr lang="en-US" altLang="zh-CN" sz="2000" b="1" dirty="0">
              <a:solidFill>
                <a:schemeClr val="bg1"/>
              </a:solidFill>
            </a:endParaRPr>
          </a:p>
          <a:p>
            <a:endParaRPr lang="zh-CN" altLang="en-US" sz="2000" b="1" dirty="0">
              <a:solidFill>
                <a:schemeClr val="bg1"/>
              </a:solidFill>
            </a:endParaRPr>
          </a:p>
        </p:txBody>
      </p:sp>
      <p:sp>
        <p:nvSpPr>
          <p:cNvPr id="3" name="矩形: 圆角 2">
            <a:extLst>
              <a:ext uri="{FF2B5EF4-FFF2-40B4-BE49-F238E27FC236}">
                <a16:creationId xmlns:a16="http://schemas.microsoft.com/office/drawing/2014/main" id="{A2503A35-5A69-4BDC-E6FB-0FDA7EFBF7EB}"/>
              </a:ext>
            </a:extLst>
          </p:cNvPr>
          <p:cNvSpPr/>
          <p:nvPr/>
        </p:nvSpPr>
        <p:spPr>
          <a:xfrm>
            <a:off x="9839932" y="2793415"/>
            <a:ext cx="1713437" cy="3196645"/>
          </a:xfrm>
          <a:prstGeom prst="roundRect">
            <a:avLst/>
          </a:prstGeom>
          <a:solidFill>
            <a:srgbClr val="174781"/>
          </a:solidFill>
          <a:ln>
            <a:solidFill>
              <a:srgbClr val="1B467D"/>
            </a:solidFill>
          </a:ln>
          <a:effectLst>
            <a:outerShdw blurRad="50800" dist="38100" dir="2700000" algn="tl" rotWithShape="0">
              <a:prstClr val="black">
                <a:alpha val="40000"/>
              </a:prstClr>
            </a:outerShd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B467D"/>
              </a:solidFill>
            </a:endParaRPr>
          </a:p>
        </p:txBody>
      </p:sp>
      <p:sp>
        <p:nvSpPr>
          <p:cNvPr id="4" name="文本框 3">
            <a:extLst>
              <a:ext uri="{FF2B5EF4-FFF2-40B4-BE49-F238E27FC236}">
                <a16:creationId xmlns:a16="http://schemas.microsoft.com/office/drawing/2014/main" id="{6248C473-4049-AF56-A687-74249CC1A966}"/>
              </a:ext>
            </a:extLst>
          </p:cNvPr>
          <p:cNvSpPr txBox="1"/>
          <p:nvPr/>
        </p:nvSpPr>
        <p:spPr>
          <a:xfrm>
            <a:off x="9976257" y="3120774"/>
            <a:ext cx="1577112" cy="2246769"/>
          </a:xfrm>
          <a:prstGeom prst="rect">
            <a:avLst/>
          </a:prstGeom>
          <a:noFill/>
        </p:spPr>
        <p:txBody>
          <a:bodyPr wrap="square" rtlCol="0">
            <a:spAutoFit/>
          </a:bodyPr>
          <a:lstStyle/>
          <a:p>
            <a:r>
              <a:rPr lang="zh-CN" altLang="en-US" sz="2000" b="1" dirty="0">
                <a:solidFill>
                  <a:schemeClr val="bg1"/>
                </a:solidFill>
              </a:rPr>
              <a:t>深入学习并研究综合能源系统优化问题，不断改进能源系统仿真优化平台。</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B083C613-E838-BB82-F0D8-931DBBF4EA40}"/>
              </a:ext>
            </a:extLst>
          </p:cNvPr>
          <p:cNvSpPr/>
          <p:nvPr/>
        </p:nvSpPr>
        <p:spPr>
          <a:xfrm>
            <a:off x="4223656" y="1561290"/>
            <a:ext cx="3838885" cy="4913349"/>
          </a:xfrm>
          <a:prstGeom prst="rect">
            <a:avLst/>
          </a:prstGeom>
          <a:ln w="38100">
            <a:solidFill>
              <a:srgbClr val="1B467D"/>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3" name="文本框 2"/>
          <p:cNvSpPr txBox="1"/>
          <p:nvPr/>
        </p:nvSpPr>
        <p:spPr>
          <a:xfrm>
            <a:off x="630620" y="867103"/>
            <a:ext cx="3789820" cy="461665"/>
          </a:xfrm>
          <a:prstGeom prst="rect">
            <a:avLst/>
          </a:prstGeom>
          <a:noFill/>
        </p:spPr>
        <p:txBody>
          <a:bodyPr wrap="none" rtlCol="0">
            <a:spAutoFit/>
          </a:bodyPr>
          <a:lstStyle/>
          <a:p>
            <a:r>
              <a:rPr lang="en-US" altLang="zh-CN" sz="2400" dirty="0">
                <a:solidFill>
                  <a:schemeClr val="bg1"/>
                </a:solidFill>
                <a:latin typeface="+mj-ea"/>
                <a:ea typeface="+mj-ea"/>
              </a:rPr>
              <a:t>3.3 </a:t>
            </a:r>
            <a:r>
              <a:rPr lang="zh-CN" altLang="en-US" sz="2400" dirty="0">
                <a:solidFill>
                  <a:schemeClr val="bg1"/>
                </a:solidFill>
                <a:latin typeface="+mj-ea"/>
                <a:ea typeface="+mj-ea"/>
              </a:rPr>
              <a:t>管理方式（团队管理）</a:t>
            </a:r>
          </a:p>
        </p:txBody>
      </p:sp>
      <p:pic>
        <p:nvPicPr>
          <p:cNvPr id="6" name="图片 5">
            <a:extLst>
              <a:ext uri="{FF2B5EF4-FFF2-40B4-BE49-F238E27FC236}">
                <a16:creationId xmlns:a16="http://schemas.microsoft.com/office/drawing/2014/main" id="{69D27D79-BC0E-B18C-C9BA-8E9D551ED59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93547" y="1640560"/>
            <a:ext cx="3647415" cy="4431401"/>
          </a:xfrm>
          <a:prstGeom prst="rect">
            <a:avLst/>
          </a:prstGeom>
        </p:spPr>
      </p:pic>
      <p:grpSp>
        <p:nvGrpSpPr>
          <p:cNvPr id="11" name="组合 10">
            <a:extLst>
              <a:ext uri="{FF2B5EF4-FFF2-40B4-BE49-F238E27FC236}">
                <a16:creationId xmlns:a16="http://schemas.microsoft.com/office/drawing/2014/main" id="{B93FA650-3FD5-E93F-5ED2-F5E5A3A7E37D}"/>
              </a:ext>
            </a:extLst>
          </p:cNvPr>
          <p:cNvGrpSpPr/>
          <p:nvPr/>
        </p:nvGrpSpPr>
        <p:grpSpPr>
          <a:xfrm>
            <a:off x="438895" y="1455533"/>
            <a:ext cx="2358039" cy="430311"/>
            <a:chOff x="3618815" y="1472483"/>
            <a:chExt cx="2358039" cy="430311"/>
          </a:xfrm>
        </p:grpSpPr>
        <p:sp>
          <p:nvSpPr>
            <p:cNvPr id="2" name="文本框 1">
              <a:extLst>
                <a:ext uri="{FF2B5EF4-FFF2-40B4-BE49-F238E27FC236}">
                  <a16:creationId xmlns:a16="http://schemas.microsoft.com/office/drawing/2014/main" id="{8C7F0661-BA26-B5B4-49EB-1A8CC5B23462}"/>
                </a:ext>
              </a:extLst>
            </p:cNvPr>
            <p:cNvSpPr txBox="1"/>
            <p:nvPr/>
          </p:nvSpPr>
          <p:spPr>
            <a:xfrm>
              <a:off x="3740344" y="1472483"/>
              <a:ext cx="2236510" cy="430311"/>
            </a:xfrm>
            <a:prstGeom prst="rect">
              <a:avLst/>
            </a:prstGeom>
            <a:noFill/>
          </p:spPr>
          <p:txBody>
            <a:bodyPr wrap="non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B467D"/>
                  </a:solidFill>
                  <a:effectLst/>
                  <a:uLnTx/>
                  <a:uFillTx/>
                  <a:latin typeface="微软雅黑" panose="020B0503020204020204" pitchFamily="34" charset="-122"/>
                  <a:ea typeface="微软雅黑" panose="020B0503020204020204" pitchFamily="34" charset="-122"/>
                  <a:cs typeface="+mn-cs"/>
                </a:rPr>
                <a:t>建立团队协作平台</a:t>
              </a:r>
              <a:endParaRPr kumimoji="0" lang="en-US" altLang="zh-CN" sz="2000" b="1" i="0" u="none" strike="noStrike" kern="1200" cap="none" spc="0" normalizeH="0" baseline="0" noProof="0" dirty="0">
                <a:ln>
                  <a:noFill/>
                </a:ln>
                <a:solidFill>
                  <a:srgbClr val="1B467D"/>
                </a:solidFill>
                <a:effectLst/>
                <a:uLnTx/>
                <a:uFillTx/>
                <a:latin typeface="微软雅黑" panose="020B0503020204020204" pitchFamily="34" charset="-122"/>
                <a:ea typeface="微软雅黑" panose="020B0503020204020204" pitchFamily="34" charset="-122"/>
                <a:cs typeface="+mn-cs"/>
              </a:endParaRPr>
            </a:p>
          </p:txBody>
        </p:sp>
        <p:sp>
          <p:nvSpPr>
            <p:cNvPr id="10" name="平行四边形 9">
              <a:extLst>
                <a:ext uri="{FF2B5EF4-FFF2-40B4-BE49-F238E27FC236}">
                  <a16:creationId xmlns:a16="http://schemas.microsoft.com/office/drawing/2014/main" id="{D5A87054-98C2-1518-F564-BB68D67DCEAA}"/>
                </a:ext>
              </a:extLst>
            </p:cNvPr>
            <p:cNvSpPr/>
            <p:nvPr/>
          </p:nvSpPr>
          <p:spPr>
            <a:xfrm>
              <a:off x="3618815" y="1555900"/>
              <a:ext cx="126002" cy="272852"/>
            </a:xfrm>
            <a:prstGeom prst="parallelogram">
              <a:avLst>
                <a:gd name="adj" fmla="val 61218"/>
              </a:avLst>
            </a:prstGeom>
            <a:solidFill>
              <a:srgbClr val="1B4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nvGrpSpPr>
          <p:cNvPr id="23" name="组合 22">
            <a:extLst>
              <a:ext uri="{FF2B5EF4-FFF2-40B4-BE49-F238E27FC236}">
                <a16:creationId xmlns:a16="http://schemas.microsoft.com/office/drawing/2014/main" id="{61C57A63-C21B-47F5-C894-79C0F077BD23}"/>
              </a:ext>
            </a:extLst>
          </p:cNvPr>
          <p:cNvGrpSpPr/>
          <p:nvPr/>
        </p:nvGrpSpPr>
        <p:grpSpPr>
          <a:xfrm>
            <a:off x="682996" y="2301543"/>
            <a:ext cx="2749471" cy="2030706"/>
            <a:chOff x="1170506" y="1885561"/>
            <a:chExt cx="2749471" cy="2030706"/>
          </a:xfrm>
        </p:grpSpPr>
        <p:sp>
          <p:nvSpPr>
            <p:cNvPr id="22" name="矩形 21">
              <a:extLst>
                <a:ext uri="{FF2B5EF4-FFF2-40B4-BE49-F238E27FC236}">
                  <a16:creationId xmlns:a16="http://schemas.microsoft.com/office/drawing/2014/main" id="{AAAAD40E-E73C-2B9B-EFFD-3D3F33B73726}"/>
                </a:ext>
              </a:extLst>
            </p:cNvPr>
            <p:cNvSpPr/>
            <p:nvPr/>
          </p:nvSpPr>
          <p:spPr>
            <a:xfrm>
              <a:off x="1170506" y="1885561"/>
              <a:ext cx="2749471" cy="2030706"/>
            </a:xfrm>
            <a:prstGeom prst="rect">
              <a:avLst/>
            </a:prstGeom>
            <a:ln w="38100">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pic>
          <p:nvPicPr>
            <p:cNvPr id="13" name="图片 12">
              <a:extLst>
                <a:ext uri="{FF2B5EF4-FFF2-40B4-BE49-F238E27FC236}">
                  <a16:creationId xmlns:a16="http://schemas.microsoft.com/office/drawing/2014/main" id="{D15D66A6-917B-D33B-C990-26F106A1E28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25079" y="2012326"/>
              <a:ext cx="2572326" cy="1866075"/>
            </a:xfrm>
            <a:prstGeom prst="rect">
              <a:avLst/>
            </a:prstGeom>
          </p:spPr>
        </p:pic>
      </p:grpSp>
      <p:grpSp>
        <p:nvGrpSpPr>
          <p:cNvPr id="27" name="组合 26">
            <a:extLst>
              <a:ext uri="{FF2B5EF4-FFF2-40B4-BE49-F238E27FC236}">
                <a16:creationId xmlns:a16="http://schemas.microsoft.com/office/drawing/2014/main" id="{E66D02E6-F467-C88A-64F6-6E9C85596DCF}"/>
              </a:ext>
            </a:extLst>
          </p:cNvPr>
          <p:cNvGrpSpPr/>
          <p:nvPr/>
        </p:nvGrpSpPr>
        <p:grpSpPr>
          <a:xfrm>
            <a:off x="8171543" y="2856522"/>
            <a:ext cx="3854715" cy="3618117"/>
            <a:chOff x="8142514" y="2167094"/>
            <a:chExt cx="3854715" cy="3618117"/>
          </a:xfrm>
        </p:grpSpPr>
        <p:sp>
          <p:nvSpPr>
            <p:cNvPr id="25" name="矩形 24">
              <a:extLst>
                <a:ext uri="{FF2B5EF4-FFF2-40B4-BE49-F238E27FC236}">
                  <a16:creationId xmlns:a16="http://schemas.microsoft.com/office/drawing/2014/main" id="{6B50AB27-512A-E9E0-1D17-18D2BD0F3E3F}"/>
                </a:ext>
              </a:extLst>
            </p:cNvPr>
            <p:cNvSpPr/>
            <p:nvPr/>
          </p:nvSpPr>
          <p:spPr>
            <a:xfrm>
              <a:off x="8142514" y="2167094"/>
              <a:ext cx="3854715" cy="3618117"/>
            </a:xfrm>
            <a:prstGeom prst="rect">
              <a:avLst/>
            </a:prstGeom>
            <a:ln w="38100">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pic>
          <p:nvPicPr>
            <p:cNvPr id="14" name="图片 13">
              <a:extLst>
                <a:ext uri="{FF2B5EF4-FFF2-40B4-BE49-F238E27FC236}">
                  <a16:creationId xmlns:a16="http://schemas.microsoft.com/office/drawing/2014/main" id="{76B9806C-58AB-220F-0F71-6F3E3463C64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49402" y="2272880"/>
              <a:ext cx="3638825" cy="3367464"/>
            </a:xfrm>
            <a:prstGeom prst="rect">
              <a:avLst/>
            </a:prstGeom>
          </p:spPr>
        </p:pic>
      </p:grpSp>
      <p:grpSp>
        <p:nvGrpSpPr>
          <p:cNvPr id="30" name="组合 29">
            <a:extLst>
              <a:ext uri="{FF2B5EF4-FFF2-40B4-BE49-F238E27FC236}">
                <a16:creationId xmlns:a16="http://schemas.microsoft.com/office/drawing/2014/main" id="{04C5B79E-1A80-B6F7-5E02-7AC1B8414ABA}"/>
              </a:ext>
            </a:extLst>
          </p:cNvPr>
          <p:cNvGrpSpPr/>
          <p:nvPr/>
        </p:nvGrpSpPr>
        <p:grpSpPr>
          <a:xfrm>
            <a:off x="547318" y="4527761"/>
            <a:ext cx="3445385" cy="1835587"/>
            <a:chOff x="87087" y="4401100"/>
            <a:chExt cx="3908500" cy="1835587"/>
          </a:xfrm>
        </p:grpSpPr>
        <p:sp>
          <p:nvSpPr>
            <p:cNvPr id="26" name="矩形 25">
              <a:extLst>
                <a:ext uri="{FF2B5EF4-FFF2-40B4-BE49-F238E27FC236}">
                  <a16:creationId xmlns:a16="http://schemas.microsoft.com/office/drawing/2014/main" id="{80764B4D-1AA2-61F3-46F9-16413FA4077C}"/>
                </a:ext>
              </a:extLst>
            </p:cNvPr>
            <p:cNvSpPr/>
            <p:nvPr/>
          </p:nvSpPr>
          <p:spPr>
            <a:xfrm>
              <a:off x="87087" y="4401100"/>
              <a:ext cx="3908500" cy="1835587"/>
            </a:xfrm>
            <a:prstGeom prst="rect">
              <a:avLst/>
            </a:prstGeom>
            <a:ln w="38100">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pic>
          <p:nvPicPr>
            <p:cNvPr id="15" name="图片 14">
              <a:extLst>
                <a:ext uri="{FF2B5EF4-FFF2-40B4-BE49-F238E27FC236}">
                  <a16:creationId xmlns:a16="http://schemas.microsoft.com/office/drawing/2014/main" id="{4F6C62CD-F468-36CF-9DB1-55F6698570C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0187" y="4474943"/>
              <a:ext cx="3790336" cy="1746020"/>
            </a:xfrm>
            <a:prstGeom prst="rect">
              <a:avLst/>
            </a:prstGeom>
          </p:spPr>
        </p:pic>
      </p:grpSp>
      <p:sp>
        <p:nvSpPr>
          <p:cNvPr id="17" name="矩形 16">
            <a:extLst>
              <a:ext uri="{FF2B5EF4-FFF2-40B4-BE49-F238E27FC236}">
                <a16:creationId xmlns:a16="http://schemas.microsoft.com/office/drawing/2014/main" id="{588EFAA2-B7C6-76E3-53D5-4180F9CBB987}"/>
              </a:ext>
            </a:extLst>
          </p:cNvPr>
          <p:cNvSpPr/>
          <p:nvPr/>
        </p:nvSpPr>
        <p:spPr>
          <a:xfrm>
            <a:off x="5058697" y="4730309"/>
            <a:ext cx="759335" cy="21777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8" name="矩形 17">
            <a:extLst>
              <a:ext uri="{FF2B5EF4-FFF2-40B4-BE49-F238E27FC236}">
                <a16:creationId xmlns:a16="http://schemas.microsoft.com/office/drawing/2014/main" id="{3174D8F7-1934-7ED9-9E8C-D327C9D10A66}"/>
              </a:ext>
            </a:extLst>
          </p:cNvPr>
          <p:cNvSpPr/>
          <p:nvPr/>
        </p:nvSpPr>
        <p:spPr>
          <a:xfrm>
            <a:off x="5056500" y="4999664"/>
            <a:ext cx="759335" cy="21777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9" name="矩形 18">
            <a:extLst>
              <a:ext uri="{FF2B5EF4-FFF2-40B4-BE49-F238E27FC236}">
                <a16:creationId xmlns:a16="http://schemas.microsoft.com/office/drawing/2014/main" id="{772C632E-16C8-B33E-D035-A1B9FFA6E5B0}"/>
              </a:ext>
            </a:extLst>
          </p:cNvPr>
          <p:cNvSpPr/>
          <p:nvPr/>
        </p:nvSpPr>
        <p:spPr>
          <a:xfrm>
            <a:off x="5058697" y="5785211"/>
            <a:ext cx="759335" cy="21777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cxnSp>
        <p:nvCxnSpPr>
          <p:cNvPr id="20" name="直接箭头连接符 19">
            <a:extLst>
              <a:ext uri="{FF2B5EF4-FFF2-40B4-BE49-F238E27FC236}">
                <a16:creationId xmlns:a16="http://schemas.microsoft.com/office/drawing/2014/main" id="{A96FB585-335D-2092-7AB4-55D8BD576FEB}"/>
              </a:ext>
            </a:extLst>
          </p:cNvPr>
          <p:cNvCxnSpPr>
            <a:cxnSpLocks/>
          </p:cNvCxnSpPr>
          <p:nvPr/>
        </p:nvCxnSpPr>
        <p:spPr>
          <a:xfrm flipH="1" flipV="1">
            <a:off x="3434664" y="3882769"/>
            <a:ext cx="1621836" cy="84754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F217199-333B-B921-1D19-B056C1655FC3}"/>
              </a:ext>
            </a:extLst>
          </p:cNvPr>
          <p:cNvCxnSpPr>
            <a:cxnSpLocks/>
            <a:endCxn id="25" idx="1"/>
          </p:cNvCxnSpPr>
          <p:nvPr/>
        </p:nvCxnSpPr>
        <p:spPr>
          <a:xfrm flipV="1">
            <a:off x="5845200" y="4665581"/>
            <a:ext cx="2326343" cy="11032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53CB8963-F5F2-AF23-28BC-4E0CC5F1F324}"/>
              </a:ext>
            </a:extLst>
          </p:cNvPr>
          <p:cNvCxnSpPr>
            <a:cxnSpLocks/>
            <a:endCxn id="26" idx="3"/>
          </p:cNvCxnSpPr>
          <p:nvPr/>
        </p:nvCxnSpPr>
        <p:spPr>
          <a:xfrm flipH="1" flipV="1">
            <a:off x="3992703" y="5445555"/>
            <a:ext cx="1060578" cy="49727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我来 wolai 内外兼修：好用+好看 - 知乎">
            <a:extLst>
              <a:ext uri="{FF2B5EF4-FFF2-40B4-BE49-F238E27FC236}">
                <a16:creationId xmlns:a16="http://schemas.microsoft.com/office/drawing/2014/main" id="{0C0590AE-759B-7268-D64A-C34812355125}"/>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171543" y="1535506"/>
            <a:ext cx="1176149" cy="1176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B083C613-E838-BB82-F0D8-931DBBF4EA40}"/>
              </a:ext>
            </a:extLst>
          </p:cNvPr>
          <p:cNvSpPr/>
          <p:nvPr/>
        </p:nvSpPr>
        <p:spPr>
          <a:xfrm>
            <a:off x="4223656" y="1561290"/>
            <a:ext cx="3838885" cy="4913349"/>
          </a:xfrm>
          <a:prstGeom prst="rect">
            <a:avLst/>
          </a:prstGeom>
          <a:ln w="38100">
            <a:solidFill>
              <a:srgbClr val="1B467D"/>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213E8D62-FD07-B00C-A03B-E405E8174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34293" y="1620027"/>
            <a:ext cx="3685170" cy="4854612"/>
          </a:xfrm>
          <a:prstGeom prst="rect">
            <a:avLst/>
          </a:prstGeom>
        </p:spPr>
      </p:pic>
      <p:grpSp>
        <p:nvGrpSpPr>
          <p:cNvPr id="11" name="组合 10">
            <a:extLst>
              <a:ext uri="{FF2B5EF4-FFF2-40B4-BE49-F238E27FC236}">
                <a16:creationId xmlns:a16="http://schemas.microsoft.com/office/drawing/2014/main" id="{B93FA650-3FD5-E93F-5ED2-F5E5A3A7E37D}"/>
              </a:ext>
            </a:extLst>
          </p:cNvPr>
          <p:cNvGrpSpPr/>
          <p:nvPr/>
        </p:nvGrpSpPr>
        <p:grpSpPr>
          <a:xfrm>
            <a:off x="677612" y="1532166"/>
            <a:ext cx="2293133" cy="430374"/>
            <a:chOff x="3618815" y="1528291"/>
            <a:chExt cx="2551429" cy="313414"/>
          </a:xfrm>
        </p:grpSpPr>
        <p:sp>
          <p:nvSpPr>
            <p:cNvPr id="2" name="文本框 1">
              <a:extLst>
                <a:ext uri="{FF2B5EF4-FFF2-40B4-BE49-F238E27FC236}">
                  <a16:creationId xmlns:a16="http://schemas.microsoft.com/office/drawing/2014/main" id="{8C7F0661-BA26-B5B4-49EB-1A8CC5B23462}"/>
                </a:ext>
              </a:extLst>
            </p:cNvPr>
            <p:cNvSpPr txBox="1"/>
            <p:nvPr/>
          </p:nvSpPr>
          <p:spPr>
            <a:xfrm>
              <a:off x="3681816" y="1528291"/>
              <a:ext cx="2488428" cy="313414"/>
            </a:xfrm>
            <a:prstGeom prst="rect">
              <a:avLst/>
            </a:prstGeom>
            <a:noFill/>
          </p:spPr>
          <p:txBody>
            <a:bodyPr wrap="non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B467D"/>
                  </a:solidFill>
                  <a:effectLst/>
                  <a:uLnTx/>
                  <a:uFillTx/>
                  <a:latin typeface="微软雅黑" panose="020B0503020204020204" pitchFamily="34" charset="-122"/>
                  <a:ea typeface="微软雅黑" panose="020B0503020204020204" pitchFamily="34" charset="-122"/>
                  <a:cs typeface="+mn-cs"/>
                </a:rPr>
                <a:t>建立学习分享平台</a:t>
              </a:r>
              <a:endParaRPr kumimoji="0" lang="en-US" altLang="zh-CN" sz="2000" b="1" i="0" u="none" strike="noStrike" kern="1200" cap="none" spc="0" normalizeH="0" baseline="0" noProof="0" dirty="0">
                <a:ln>
                  <a:noFill/>
                </a:ln>
                <a:solidFill>
                  <a:srgbClr val="1B467D"/>
                </a:solidFill>
                <a:effectLst/>
                <a:uLnTx/>
                <a:uFillTx/>
                <a:latin typeface="微软雅黑" panose="020B0503020204020204" pitchFamily="34" charset="-122"/>
                <a:ea typeface="微软雅黑" panose="020B0503020204020204" pitchFamily="34" charset="-122"/>
                <a:cs typeface="+mn-cs"/>
              </a:endParaRPr>
            </a:p>
          </p:txBody>
        </p:sp>
        <p:sp>
          <p:nvSpPr>
            <p:cNvPr id="10" name="平行四边形 9">
              <a:extLst>
                <a:ext uri="{FF2B5EF4-FFF2-40B4-BE49-F238E27FC236}">
                  <a16:creationId xmlns:a16="http://schemas.microsoft.com/office/drawing/2014/main" id="{D5A87054-98C2-1518-F564-BB68D67DCEAA}"/>
                </a:ext>
              </a:extLst>
            </p:cNvPr>
            <p:cNvSpPr/>
            <p:nvPr/>
          </p:nvSpPr>
          <p:spPr>
            <a:xfrm>
              <a:off x="3618815" y="1555900"/>
              <a:ext cx="126002" cy="272852"/>
            </a:xfrm>
            <a:prstGeom prst="parallelogram">
              <a:avLst>
                <a:gd name="adj" fmla="val 61218"/>
              </a:avLst>
            </a:prstGeom>
            <a:solidFill>
              <a:srgbClr val="1B4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sp>
        <p:nvSpPr>
          <p:cNvPr id="22" name="矩形 21">
            <a:extLst>
              <a:ext uri="{FF2B5EF4-FFF2-40B4-BE49-F238E27FC236}">
                <a16:creationId xmlns:a16="http://schemas.microsoft.com/office/drawing/2014/main" id="{AAAAD40E-E73C-2B9B-EFFD-3D3F33B73726}"/>
              </a:ext>
            </a:extLst>
          </p:cNvPr>
          <p:cNvSpPr/>
          <p:nvPr/>
        </p:nvSpPr>
        <p:spPr>
          <a:xfrm>
            <a:off x="682996" y="2301543"/>
            <a:ext cx="2749471" cy="2030706"/>
          </a:xfrm>
          <a:prstGeom prst="rect">
            <a:avLst/>
          </a:prstGeom>
          <a:ln w="38100">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6B50AB27-512A-E9E0-1D17-18D2BD0F3E3F}"/>
              </a:ext>
            </a:extLst>
          </p:cNvPr>
          <p:cNvSpPr/>
          <p:nvPr/>
        </p:nvSpPr>
        <p:spPr>
          <a:xfrm>
            <a:off x="8171543" y="2856522"/>
            <a:ext cx="3854715" cy="3618117"/>
          </a:xfrm>
          <a:prstGeom prst="rect">
            <a:avLst/>
          </a:prstGeom>
          <a:ln w="38100">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26" name="矩形 25">
            <a:extLst>
              <a:ext uri="{FF2B5EF4-FFF2-40B4-BE49-F238E27FC236}">
                <a16:creationId xmlns:a16="http://schemas.microsoft.com/office/drawing/2014/main" id="{80764B4D-1AA2-61F3-46F9-16413FA4077C}"/>
              </a:ext>
            </a:extLst>
          </p:cNvPr>
          <p:cNvSpPr/>
          <p:nvPr/>
        </p:nvSpPr>
        <p:spPr>
          <a:xfrm>
            <a:off x="547318" y="4527761"/>
            <a:ext cx="3445385" cy="1958342"/>
          </a:xfrm>
          <a:prstGeom prst="rect">
            <a:avLst/>
          </a:prstGeom>
          <a:ln w="38100">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17" name="矩形 16">
            <a:extLst>
              <a:ext uri="{FF2B5EF4-FFF2-40B4-BE49-F238E27FC236}">
                <a16:creationId xmlns:a16="http://schemas.microsoft.com/office/drawing/2014/main" id="{588EFAA2-B7C6-76E3-53D5-4180F9CBB987}"/>
              </a:ext>
            </a:extLst>
          </p:cNvPr>
          <p:cNvSpPr/>
          <p:nvPr/>
        </p:nvSpPr>
        <p:spPr>
          <a:xfrm>
            <a:off x="5845200" y="4114473"/>
            <a:ext cx="759335" cy="21777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8" name="矩形 17">
            <a:extLst>
              <a:ext uri="{FF2B5EF4-FFF2-40B4-BE49-F238E27FC236}">
                <a16:creationId xmlns:a16="http://schemas.microsoft.com/office/drawing/2014/main" id="{3174D8F7-1934-7ED9-9E8C-D327C9D10A66}"/>
              </a:ext>
            </a:extLst>
          </p:cNvPr>
          <p:cNvSpPr/>
          <p:nvPr/>
        </p:nvSpPr>
        <p:spPr>
          <a:xfrm>
            <a:off x="5845200" y="4455065"/>
            <a:ext cx="1016281" cy="255764"/>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9" name="矩形 18">
            <a:extLst>
              <a:ext uri="{FF2B5EF4-FFF2-40B4-BE49-F238E27FC236}">
                <a16:creationId xmlns:a16="http://schemas.microsoft.com/office/drawing/2014/main" id="{772C632E-16C8-B33E-D035-A1B9FFA6E5B0}"/>
              </a:ext>
            </a:extLst>
          </p:cNvPr>
          <p:cNvSpPr/>
          <p:nvPr/>
        </p:nvSpPr>
        <p:spPr>
          <a:xfrm>
            <a:off x="5845431" y="5885543"/>
            <a:ext cx="1060578" cy="25576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cxnSp>
        <p:nvCxnSpPr>
          <p:cNvPr id="20" name="直接箭头连接符 19">
            <a:extLst>
              <a:ext uri="{FF2B5EF4-FFF2-40B4-BE49-F238E27FC236}">
                <a16:creationId xmlns:a16="http://schemas.microsoft.com/office/drawing/2014/main" id="{A96FB585-335D-2092-7AB4-55D8BD576FEB}"/>
              </a:ext>
            </a:extLst>
          </p:cNvPr>
          <p:cNvCxnSpPr>
            <a:cxnSpLocks/>
            <a:stCxn id="17" idx="1"/>
          </p:cNvCxnSpPr>
          <p:nvPr/>
        </p:nvCxnSpPr>
        <p:spPr>
          <a:xfrm flipH="1" flipV="1">
            <a:off x="3434664" y="3882769"/>
            <a:ext cx="2410536" cy="34059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F217199-333B-B921-1D19-B056C1655FC3}"/>
              </a:ext>
            </a:extLst>
          </p:cNvPr>
          <p:cNvCxnSpPr>
            <a:cxnSpLocks/>
            <a:endCxn id="25" idx="1"/>
          </p:cNvCxnSpPr>
          <p:nvPr/>
        </p:nvCxnSpPr>
        <p:spPr>
          <a:xfrm flipV="1">
            <a:off x="6905778" y="4665581"/>
            <a:ext cx="1265765" cy="13360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53CB8963-F5F2-AF23-28BC-4E0CC5F1F324}"/>
              </a:ext>
            </a:extLst>
          </p:cNvPr>
          <p:cNvCxnSpPr>
            <a:cxnSpLocks/>
            <a:stCxn id="18" idx="1"/>
            <a:endCxn id="26" idx="3"/>
          </p:cNvCxnSpPr>
          <p:nvPr/>
        </p:nvCxnSpPr>
        <p:spPr>
          <a:xfrm flipH="1">
            <a:off x="3992703" y="4582947"/>
            <a:ext cx="1852497" cy="92398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我来 wolai 内外兼修：好用+好看 - 知乎">
            <a:extLst>
              <a:ext uri="{FF2B5EF4-FFF2-40B4-BE49-F238E27FC236}">
                <a16:creationId xmlns:a16="http://schemas.microsoft.com/office/drawing/2014/main" id="{0C0590AE-759B-7268-D64A-C3481235512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171543" y="1535506"/>
            <a:ext cx="1176149" cy="1176149"/>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416C316D-31D1-4D6B-8361-817940E706B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3363" y="2350050"/>
            <a:ext cx="2628735" cy="1933692"/>
          </a:xfrm>
          <a:prstGeom prst="rect">
            <a:avLst/>
          </a:prstGeom>
        </p:spPr>
      </p:pic>
      <p:pic>
        <p:nvPicPr>
          <p:cNvPr id="9" name="图片 8">
            <a:extLst>
              <a:ext uri="{FF2B5EF4-FFF2-40B4-BE49-F238E27FC236}">
                <a16:creationId xmlns:a16="http://schemas.microsoft.com/office/drawing/2014/main" id="{E0B7B6A7-87C9-CBDA-E58B-CF7FDB79853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215839" y="2912844"/>
            <a:ext cx="3766122" cy="3505471"/>
          </a:xfrm>
          <a:prstGeom prst="rect">
            <a:avLst/>
          </a:prstGeom>
        </p:spPr>
      </p:pic>
      <p:pic>
        <p:nvPicPr>
          <p:cNvPr id="16" name="图片 15">
            <a:extLst>
              <a:ext uri="{FF2B5EF4-FFF2-40B4-BE49-F238E27FC236}">
                <a16:creationId xmlns:a16="http://schemas.microsoft.com/office/drawing/2014/main" id="{BEB8C4EF-CCCD-F2CC-3605-048E01D4A31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7613" y="4605838"/>
            <a:ext cx="3141289" cy="896886"/>
          </a:xfrm>
          <a:prstGeom prst="rect">
            <a:avLst/>
          </a:prstGeom>
        </p:spPr>
      </p:pic>
      <p:pic>
        <p:nvPicPr>
          <p:cNvPr id="21" name="图片 20">
            <a:extLst>
              <a:ext uri="{FF2B5EF4-FFF2-40B4-BE49-F238E27FC236}">
                <a16:creationId xmlns:a16="http://schemas.microsoft.com/office/drawing/2014/main" id="{7A2AA789-502E-7A4C-21BD-44A8D8A72955}"/>
              </a:ext>
            </a:extLst>
          </p:cNvPr>
          <p:cNvPicPr>
            <a:picLocks noChangeAspect="1"/>
          </p:cNvPicPr>
          <p:nvPr/>
        </p:nvPicPr>
        <p:blipFill>
          <a:blip r:embed="rId8"/>
          <a:stretch>
            <a:fillRect/>
          </a:stretch>
        </p:blipFill>
        <p:spPr>
          <a:xfrm>
            <a:off x="630620" y="5514172"/>
            <a:ext cx="3285411" cy="896886"/>
          </a:xfrm>
          <a:prstGeom prst="rect">
            <a:avLst/>
          </a:prstGeom>
        </p:spPr>
      </p:pic>
      <p:sp>
        <p:nvSpPr>
          <p:cNvPr id="29" name="矩形 28">
            <a:extLst>
              <a:ext uri="{FF2B5EF4-FFF2-40B4-BE49-F238E27FC236}">
                <a16:creationId xmlns:a16="http://schemas.microsoft.com/office/drawing/2014/main" id="{8DB84883-D168-9565-F17C-892DA3B53C67}"/>
              </a:ext>
            </a:extLst>
          </p:cNvPr>
          <p:cNvSpPr/>
          <p:nvPr/>
        </p:nvSpPr>
        <p:spPr>
          <a:xfrm>
            <a:off x="5834179" y="5149476"/>
            <a:ext cx="835136" cy="255763"/>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cxnSp>
        <p:nvCxnSpPr>
          <p:cNvPr id="33" name="直接箭头连接符 32">
            <a:extLst>
              <a:ext uri="{FF2B5EF4-FFF2-40B4-BE49-F238E27FC236}">
                <a16:creationId xmlns:a16="http://schemas.microsoft.com/office/drawing/2014/main" id="{AD672358-85AC-71A3-E73A-35DDC0FF99CE}"/>
              </a:ext>
            </a:extLst>
          </p:cNvPr>
          <p:cNvCxnSpPr>
            <a:cxnSpLocks/>
            <a:endCxn id="26" idx="3"/>
          </p:cNvCxnSpPr>
          <p:nvPr/>
        </p:nvCxnSpPr>
        <p:spPr>
          <a:xfrm flipH="1">
            <a:off x="3992703" y="5237973"/>
            <a:ext cx="1896793" cy="26895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8254D1B1-39EC-831D-3CE3-3FF1596308DF}"/>
              </a:ext>
            </a:extLst>
          </p:cNvPr>
          <p:cNvSpPr txBox="1"/>
          <p:nvPr/>
        </p:nvSpPr>
        <p:spPr>
          <a:xfrm>
            <a:off x="630620" y="867103"/>
            <a:ext cx="3789820" cy="461665"/>
          </a:xfrm>
          <a:prstGeom prst="rect">
            <a:avLst/>
          </a:prstGeom>
          <a:noFill/>
        </p:spPr>
        <p:txBody>
          <a:bodyPr wrap="none" rtlCol="0">
            <a:spAutoFit/>
          </a:bodyPr>
          <a:lstStyle/>
          <a:p>
            <a:r>
              <a:rPr lang="en-US" altLang="zh-CN" sz="2400" dirty="0">
                <a:solidFill>
                  <a:schemeClr val="bg1"/>
                </a:solidFill>
                <a:latin typeface="+mj-ea"/>
                <a:ea typeface="+mj-ea"/>
              </a:rPr>
              <a:t>3.4 </a:t>
            </a:r>
            <a:r>
              <a:rPr lang="zh-CN" altLang="en-US" sz="2400" dirty="0">
                <a:solidFill>
                  <a:schemeClr val="bg1"/>
                </a:solidFill>
                <a:latin typeface="+mj-ea"/>
                <a:ea typeface="+mj-ea"/>
              </a:rPr>
              <a:t>管理方式（团队管理）</a:t>
            </a:r>
          </a:p>
        </p:txBody>
      </p:sp>
    </p:spTree>
    <p:extLst>
      <p:ext uri="{BB962C8B-B14F-4D97-AF65-F5344CB8AC3E}">
        <p14:creationId xmlns:p14="http://schemas.microsoft.com/office/powerpoint/2010/main" val="900555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BDF2E88-FF60-0DAB-2E9E-F091D47B486D}"/>
              </a:ext>
            </a:extLst>
          </p:cNvPr>
          <p:cNvGrpSpPr/>
          <p:nvPr/>
        </p:nvGrpSpPr>
        <p:grpSpPr>
          <a:xfrm>
            <a:off x="677613" y="1532167"/>
            <a:ext cx="5114418" cy="430374"/>
            <a:chOff x="3618815" y="1528291"/>
            <a:chExt cx="5690499" cy="313414"/>
          </a:xfrm>
        </p:grpSpPr>
        <p:sp>
          <p:nvSpPr>
            <p:cNvPr id="4" name="文本框 3">
              <a:extLst>
                <a:ext uri="{FF2B5EF4-FFF2-40B4-BE49-F238E27FC236}">
                  <a16:creationId xmlns:a16="http://schemas.microsoft.com/office/drawing/2014/main" id="{83971D35-0802-7377-24DD-380B6770E1B3}"/>
                </a:ext>
              </a:extLst>
            </p:cNvPr>
            <p:cNvSpPr txBox="1"/>
            <p:nvPr/>
          </p:nvSpPr>
          <p:spPr>
            <a:xfrm>
              <a:off x="3681816" y="1528291"/>
              <a:ext cx="5627498" cy="313414"/>
            </a:xfrm>
            <a:prstGeom prst="rect">
              <a:avLst/>
            </a:prstGeom>
            <a:noFill/>
          </p:spPr>
          <p:txBody>
            <a:bodyPr wrap="non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000" b="1" dirty="0">
                  <a:solidFill>
                    <a:srgbClr val="1B467D"/>
                  </a:solidFill>
                  <a:latin typeface="微软雅黑" panose="020B0503020204020204" pitchFamily="34" charset="-122"/>
                  <a:ea typeface="微软雅黑" panose="020B0503020204020204" pitchFamily="34" charset="-122"/>
                </a:rPr>
                <a:t>定期召开团队会议，做好每一次的会议记录</a:t>
              </a:r>
              <a:endParaRPr lang="en-US" altLang="zh-CN" sz="2000" b="1" dirty="0">
                <a:solidFill>
                  <a:srgbClr val="1B467D"/>
                </a:solidFill>
                <a:latin typeface="微软雅黑" panose="020B0503020204020204" pitchFamily="34" charset="-122"/>
                <a:ea typeface="微软雅黑" panose="020B0503020204020204" pitchFamily="34" charset="-122"/>
              </a:endParaRPr>
            </a:p>
          </p:txBody>
        </p:sp>
        <p:sp>
          <p:nvSpPr>
            <p:cNvPr id="5" name="平行四边形 4">
              <a:extLst>
                <a:ext uri="{FF2B5EF4-FFF2-40B4-BE49-F238E27FC236}">
                  <a16:creationId xmlns:a16="http://schemas.microsoft.com/office/drawing/2014/main" id="{75F5EE10-991B-577D-94D9-E7C49D690B41}"/>
                </a:ext>
              </a:extLst>
            </p:cNvPr>
            <p:cNvSpPr/>
            <p:nvPr/>
          </p:nvSpPr>
          <p:spPr>
            <a:xfrm>
              <a:off x="3618815" y="1555900"/>
              <a:ext cx="126002" cy="272852"/>
            </a:xfrm>
            <a:prstGeom prst="parallelogram">
              <a:avLst>
                <a:gd name="adj" fmla="val 61218"/>
              </a:avLst>
            </a:prstGeom>
            <a:solidFill>
              <a:srgbClr val="1B4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nvGrpSpPr>
          <p:cNvPr id="13" name="组合 12">
            <a:extLst>
              <a:ext uri="{FF2B5EF4-FFF2-40B4-BE49-F238E27FC236}">
                <a16:creationId xmlns:a16="http://schemas.microsoft.com/office/drawing/2014/main" id="{CED4EDC2-CA6A-181F-A3B6-E7EA30E62FD9}"/>
              </a:ext>
            </a:extLst>
          </p:cNvPr>
          <p:cNvGrpSpPr/>
          <p:nvPr/>
        </p:nvGrpSpPr>
        <p:grpSpPr>
          <a:xfrm>
            <a:off x="266154" y="2362354"/>
            <a:ext cx="4436045" cy="3260358"/>
            <a:chOff x="354705" y="2105575"/>
            <a:chExt cx="4436045" cy="3260358"/>
          </a:xfrm>
        </p:grpSpPr>
        <p:sp>
          <p:nvSpPr>
            <p:cNvPr id="9" name="矩形 8">
              <a:extLst>
                <a:ext uri="{FF2B5EF4-FFF2-40B4-BE49-F238E27FC236}">
                  <a16:creationId xmlns:a16="http://schemas.microsoft.com/office/drawing/2014/main" id="{E41A3684-7491-5DE5-AB8C-7E81F412CD00}"/>
                </a:ext>
              </a:extLst>
            </p:cNvPr>
            <p:cNvSpPr/>
            <p:nvPr/>
          </p:nvSpPr>
          <p:spPr>
            <a:xfrm>
              <a:off x="354705" y="2105575"/>
              <a:ext cx="4436045" cy="3260358"/>
            </a:xfrm>
            <a:prstGeom prst="rect">
              <a:avLst/>
            </a:prstGeom>
            <a:ln w="38100">
              <a:solidFill>
                <a:srgbClr val="1B467D"/>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E375AC07-85DB-188E-78FF-C371A9FE70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8841" y="2165940"/>
              <a:ext cx="4282799" cy="3147726"/>
            </a:xfrm>
            <a:prstGeom prst="rect">
              <a:avLst/>
            </a:prstGeom>
          </p:spPr>
        </p:pic>
      </p:grpSp>
      <p:grpSp>
        <p:nvGrpSpPr>
          <p:cNvPr id="12" name="组合 11">
            <a:extLst>
              <a:ext uri="{FF2B5EF4-FFF2-40B4-BE49-F238E27FC236}">
                <a16:creationId xmlns:a16="http://schemas.microsoft.com/office/drawing/2014/main" id="{9516FAEC-E401-FF60-D39E-D599D2278834}"/>
              </a:ext>
            </a:extLst>
          </p:cNvPr>
          <p:cNvGrpSpPr/>
          <p:nvPr/>
        </p:nvGrpSpPr>
        <p:grpSpPr>
          <a:xfrm>
            <a:off x="4818898" y="2179679"/>
            <a:ext cx="3572421" cy="4482378"/>
            <a:chOff x="4905433" y="1570080"/>
            <a:chExt cx="3572421" cy="4482378"/>
          </a:xfrm>
        </p:grpSpPr>
        <p:sp>
          <p:nvSpPr>
            <p:cNvPr id="10" name="矩形 9">
              <a:extLst>
                <a:ext uri="{FF2B5EF4-FFF2-40B4-BE49-F238E27FC236}">
                  <a16:creationId xmlns:a16="http://schemas.microsoft.com/office/drawing/2014/main" id="{6756E1CD-3E28-506F-90F1-4B3688C1855E}"/>
                </a:ext>
              </a:extLst>
            </p:cNvPr>
            <p:cNvSpPr/>
            <p:nvPr/>
          </p:nvSpPr>
          <p:spPr>
            <a:xfrm>
              <a:off x="4905433" y="1570080"/>
              <a:ext cx="3572421" cy="4482378"/>
            </a:xfrm>
            <a:prstGeom prst="rect">
              <a:avLst/>
            </a:prstGeom>
            <a:ln w="38100">
              <a:solidFill>
                <a:srgbClr val="1B467D"/>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pic>
          <p:nvPicPr>
            <p:cNvPr id="7" name="图片 6">
              <a:extLst>
                <a:ext uri="{FF2B5EF4-FFF2-40B4-BE49-F238E27FC236}">
                  <a16:creationId xmlns:a16="http://schemas.microsoft.com/office/drawing/2014/main" id="{B0610969-CAA3-CAFC-BB94-A259E5666EE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35186" y="1757416"/>
              <a:ext cx="3468585" cy="4004755"/>
            </a:xfrm>
            <a:prstGeom prst="rect">
              <a:avLst/>
            </a:prstGeom>
          </p:spPr>
        </p:pic>
      </p:grpSp>
      <p:grpSp>
        <p:nvGrpSpPr>
          <p:cNvPr id="14" name="组合 13">
            <a:extLst>
              <a:ext uri="{FF2B5EF4-FFF2-40B4-BE49-F238E27FC236}">
                <a16:creationId xmlns:a16="http://schemas.microsoft.com/office/drawing/2014/main" id="{5B6DA542-FAF4-CE21-62E3-A33AA57567D8}"/>
              </a:ext>
            </a:extLst>
          </p:cNvPr>
          <p:cNvGrpSpPr/>
          <p:nvPr/>
        </p:nvGrpSpPr>
        <p:grpSpPr>
          <a:xfrm>
            <a:off x="8508018" y="1425961"/>
            <a:ext cx="3323692" cy="5236096"/>
            <a:chOff x="8592537" y="1425961"/>
            <a:chExt cx="3323692" cy="5236096"/>
          </a:xfrm>
        </p:grpSpPr>
        <p:sp>
          <p:nvSpPr>
            <p:cNvPr id="11" name="矩形 10">
              <a:extLst>
                <a:ext uri="{FF2B5EF4-FFF2-40B4-BE49-F238E27FC236}">
                  <a16:creationId xmlns:a16="http://schemas.microsoft.com/office/drawing/2014/main" id="{F1EFDED5-7390-D857-5BEE-4DCEB745E7AB}"/>
                </a:ext>
              </a:extLst>
            </p:cNvPr>
            <p:cNvSpPr/>
            <p:nvPr/>
          </p:nvSpPr>
          <p:spPr>
            <a:xfrm>
              <a:off x="8592537" y="1425961"/>
              <a:ext cx="3323692" cy="5236096"/>
            </a:xfrm>
            <a:prstGeom prst="rect">
              <a:avLst/>
            </a:prstGeom>
            <a:ln w="38100">
              <a:solidFill>
                <a:srgbClr val="1B467D"/>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pic>
          <p:nvPicPr>
            <p:cNvPr id="8" name="图片 7">
              <a:extLst>
                <a:ext uri="{FF2B5EF4-FFF2-40B4-BE49-F238E27FC236}">
                  <a16:creationId xmlns:a16="http://schemas.microsoft.com/office/drawing/2014/main" id="{E0A103B1-5CDF-6E0F-71F9-38BF17D35A5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95659" y="1518455"/>
              <a:ext cx="2917448" cy="5051108"/>
            </a:xfrm>
            <a:prstGeom prst="rect">
              <a:avLst/>
            </a:prstGeom>
          </p:spPr>
        </p:pic>
      </p:grpSp>
      <p:sp>
        <p:nvSpPr>
          <p:cNvPr id="15" name="文本框 14">
            <a:extLst>
              <a:ext uri="{FF2B5EF4-FFF2-40B4-BE49-F238E27FC236}">
                <a16:creationId xmlns:a16="http://schemas.microsoft.com/office/drawing/2014/main" id="{5123E52E-09EB-E72B-C71A-D6CD535A5A78}"/>
              </a:ext>
            </a:extLst>
          </p:cNvPr>
          <p:cNvSpPr txBox="1"/>
          <p:nvPr/>
        </p:nvSpPr>
        <p:spPr>
          <a:xfrm>
            <a:off x="630620" y="867103"/>
            <a:ext cx="3789820" cy="461665"/>
          </a:xfrm>
          <a:prstGeom prst="rect">
            <a:avLst/>
          </a:prstGeom>
          <a:noFill/>
        </p:spPr>
        <p:txBody>
          <a:bodyPr wrap="none" rtlCol="0">
            <a:spAutoFit/>
          </a:bodyPr>
          <a:lstStyle/>
          <a:p>
            <a:r>
              <a:rPr lang="en-US" altLang="zh-CN" sz="2400" dirty="0">
                <a:solidFill>
                  <a:schemeClr val="bg1"/>
                </a:solidFill>
                <a:latin typeface="+mj-ea"/>
                <a:ea typeface="+mj-ea"/>
              </a:rPr>
              <a:t>3.4 </a:t>
            </a:r>
            <a:r>
              <a:rPr lang="zh-CN" altLang="en-US" sz="2400" dirty="0">
                <a:solidFill>
                  <a:schemeClr val="bg1"/>
                </a:solidFill>
                <a:latin typeface="+mj-ea"/>
                <a:ea typeface="+mj-ea"/>
              </a:rPr>
              <a:t>管理方式（团队管理）</a:t>
            </a:r>
          </a:p>
        </p:txBody>
      </p:sp>
    </p:spTree>
    <p:extLst>
      <p:ext uri="{BB962C8B-B14F-4D97-AF65-F5344CB8AC3E}">
        <p14:creationId xmlns:p14="http://schemas.microsoft.com/office/powerpoint/2010/main" val="2738774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0F2991EE-55F7-B4C7-333E-9450DD55A3A7}"/>
              </a:ext>
            </a:extLst>
          </p:cNvPr>
          <p:cNvGrpSpPr/>
          <p:nvPr/>
        </p:nvGrpSpPr>
        <p:grpSpPr>
          <a:xfrm>
            <a:off x="327393" y="2130002"/>
            <a:ext cx="7479165" cy="4254911"/>
            <a:chOff x="69377" y="1864025"/>
            <a:chExt cx="8071733" cy="4529401"/>
          </a:xfrm>
        </p:grpSpPr>
        <p:sp>
          <p:nvSpPr>
            <p:cNvPr id="9" name="矩形 8">
              <a:extLst>
                <a:ext uri="{FF2B5EF4-FFF2-40B4-BE49-F238E27FC236}">
                  <a16:creationId xmlns:a16="http://schemas.microsoft.com/office/drawing/2014/main" id="{B6BDDAB0-21D0-DD6E-A302-D1DB3FF87D64}"/>
                </a:ext>
              </a:extLst>
            </p:cNvPr>
            <p:cNvSpPr/>
            <p:nvPr/>
          </p:nvSpPr>
          <p:spPr>
            <a:xfrm>
              <a:off x="69377" y="1864025"/>
              <a:ext cx="8071733" cy="4529401"/>
            </a:xfrm>
            <a:prstGeom prst="rect">
              <a:avLst/>
            </a:prstGeom>
            <a:ln w="38100">
              <a:solidFill>
                <a:srgbClr val="1B467D"/>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pic>
          <p:nvPicPr>
            <p:cNvPr id="3" name="图片 2">
              <a:extLst>
                <a:ext uri="{FF2B5EF4-FFF2-40B4-BE49-F238E27FC236}">
                  <a16:creationId xmlns:a16="http://schemas.microsoft.com/office/drawing/2014/main" id="{E88DE120-D137-3EED-DA51-BB0631807214}"/>
                </a:ext>
              </a:extLst>
            </p:cNvPr>
            <p:cNvPicPr>
              <a:picLocks noChangeAspect="1"/>
            </p:cNvPicPr>
            <p:nvPr/>
          </p:nvPicPr>
          <p:blipFill>
            <a:blip r:embed="rId3"/>
            <a:stretch>
              <a:fillRect/>
            </a:stretch>
          </p:blipFill>
          <p:spPr>
            <a:xfrm>
              <a:off x="125987" y="1968908"/>
              <a:ext cx="7958512" cy="4357010"/>
            </a:xfrm>
            <a:prstGeom prst="rect">
              <a:avLst/>
            </a:prstGeom>
          </p:spPr>
        </p:pic>
      </p:grpSp>
      <p:grpSp>
        <p:nvGrpSpPr>
          <p:cNvPr id="6" name="组合 5">
            <a:extLst>
              <a:ext uri="{FF2B5EF4-FFF2-40B4-BE49-F238E27FC236}">
                <a16:creationId xmlns:a16="http://schemas.microsoft.com/office/drawing/2014/main" id="{5FA4A32F-76E8-BB21-BEEA-C5650D88A7A0}"/>
              </a:ext>
            </a:extLst>
          </p:cNvPr>
          <p:cNvGrpSpPr/>
          <p:nvPr/>
        </p:nvGrpSpPr>
        <p:grpSpPr>
          <a:xfrm>
            <a:off x="327393" y="1443713"/>
            <a:ext cx="2545444" cy="430374"/>
            <a:chOff x="3618815" y="1535618"/>
            <a:chExt cx="2832159" cy="313414"/>
          </a:xfrm>
        </p:grpSpPr>
        <p:sp>
          <p:nvSpPr>
            <p:cNvPr id="7" name="文本框 6">
              <a:extLst>
                <a:ext uri="{FF2B5EF4-FFF2-40B4-BE49-F238E27FC236}">
                  <a16:creationId xmlns:a16="http://schemas.microsoft.com/office/drawing/2014/main" id="{552E220B-738D-E437-9693-BCA2C9194EF4}"/>
                </a:ext>
              </a:extLst>
            </p:cNvPr>
            <p:cNvSpPr txBox="1"/>
            <p:nvPr/>
          </p:nvSpPr>
          <p:spPr>
            <a:xfrm>
              <a:off x="3677177" y="1535618"/>
              <a:ext cx="2773797" cy="313414"/>
            </a:xfrm>
            <a:prstGeom prst="rect">
              <a:avLst/>
            </a:prstGeom>
            <a:noFill/>
          </p:spPr>
          <p:txBody>
            <a:bodyPr wrap="non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000" b="1" dirty="0">
                  <a:solidFill>
                    <a:srgbClr val="1B467D"/>
                  </a:solidFill>
                  <a:latin typeface="微软雅黑" panose="020B0503020204020204" pitchFamily="34" charset="-122"/>
                  <a:ea typeface="微软雅黑" panose="020B0503020204020204" pitchFamily="34" charset="-122"/>
                </a:rPr>
                <a:t>开源仓库，协同开发</a:t>
              </a:r>
              <a:endParaRPr kumimoji="0" lang="en-US" altLang="zh-CN" sz="2000" b="1" i="0" u="none" strike="noStrike" kern="1200" cap="none" spc="0" normalizeH="0" baseline="0" noProof="0" dirty="0">
                <a:ln>
                  <a:noFill/>
                </a:ln>
                <a:solidFill>
                  <a:srgbClr val="1B467D"/>
                </a:solidFill>
                <a:effectLst/>
                <a:uLnTx/>
                <a:uFillTx/>
                <a:latin typeface="微软雅黑" panose="020B0503020204020204" pitchFamily="34" charset="-122"/>
                <a:ea typeface="微软雅黑" panose="020B0503020204020204" pitchFamily="34" charset="-122"/>
                <a:cs typeface="+mn-cs"/>
              </a:endParaRPr>
            </a:p>
          </p:txBody>
        </p:sp>
        <p:sp>
          <p:nvSpPr>
            <p:cNvPr id="8" name="平行四边形 7">
              <a:extLst>
                <a:ext uri="{FF2B5EF4-FFF2-40B4-BE49-F238E27FC236}">
                  <a16:creationId xmlns:a16="http://schemas.microsoft.com/office/drawing/2014/main" id="{D6D7BDDD-6770-22FE-2BC4-2EADBB24F9FE}"/>
                </a:ext>
              </a:extLst>
            </p:cNvPr>
            <p:cNvSpPr/>
            <p:nvPr/>
          </p:nvSpPr>
          <p:spPr>
            <a:xfrm>
              <a:off x="3618815" y="1555900"/>
              <a:ext cx="126002" cy="272852"/>
            </a:xfrm>
            <a:prstGeom prst="parallelogram">
              <a:avLst>
                <a:gd name="adj" fmla="val 61218"/>
              </a:avLst>
            </a:prstGeom>
            <a:solidFill>
              <a:srgbClr val="1B4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grpSp>
        <p:nvGrpSpPr>
          <p:cNvPr id="12" name="组合 11">
            <a:extLst>
              <a:ext uri="{FF2B5EF4-FFF2-40B4-BE49-F238E27FC236}">
                <a16:creationId xmlns:a16="http://schemas.microsoft.com/office/drawing/2014/main" id="{126B75A3-F843-65DC-4032-781DD35E92EB}"/>
              </a:ext>
            </a:extLst>
          </p:cNvPr>
          <p:cNvGrpSpPr/>
          <p:nvPr/>
        </p:nvGrpSpPr>
        <p:grpSpPr>
          <a:xfrm>
            <a:off x="7973268" y="1471564"/>
            <a:ext cx="3838885" cy="4913349"/>
            <a:chOff x="7969099" y="1487451"/>
            <a:chExt cx="3838885" cy="4913349"/>
          </a:xfrm>
        </p:grpSpPr>
        <p:sp>
          <p:nvSpPr>
            <p:cNvPr id="10" name="矩形 9">
              <a:extLst>
                <a:ext uri="{FF2B5EF4-FFF2-40B4-BE49-F238E27FC236}">
                  <a16:creationId xmlns:a16="http://schemas.microsoft.com/office/drawing/2014/main" id="{D956ECE9-E701-CBE4-1E4D-544755F8B5F4}"/>
                </a:ext>
              </a:extLst>
            </p:cNvPr>
            <p:cNvSpPr/>
            <p:nvPr/>
          </p:nvSpPr>
          <p:spPr>
            <a:xfrm>
              <a:off x="7969099" y="1487451"/>
              <a:ext cx="3838885" cy="4913349"/>
            </a:xfrm>
            <a:prstGeom prst="rect">
              <a:avLst/>
            </a:prstGeom>
            <a:ln w="38100">
              <a:solidFill>
                <a:srgbClr val="1B467D"/>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45FFB9E9-8F7D-40B7-DB8B-9AFB7E2651FB}"/>
                </a:ext>
              </a:extLst>
            </p:cNvPr>
            <p:cNvPicPr>
              <a:picLocks noChangeAspect="1"/>
            </p:cNvPicPr>
            <p:nvPr/>
          </p:nvPicPr>
          <p:blipFill>
            <a:blip r:embed="rId4"/>
            <a:stretch>
              <a:fillRect/>
            </a:stretch>
          </p:blipFill>
          <p:spPr>
            <a:xfrm>
              <a:off x="7997215" y="1553329"/>
              <a:ext cx="3784600" cy="4784054"/>
            </a:xfrm>
            <a:prstGeom prst="rect">
              <a:avLst/>
            </a:prstGeom>
          </p:spPr>
        </p:pic>
      </p:grpSp>
      <p:sp>
        <p:nvSpPr>
          <p:cNvPr id="13" name="文本框 12">
            <a:extLst>
              <a:ext uri="{FF2B5EF4-FFF2-40B4-BE49-F238E27FC236}">
                <a16:creationId xmlns:a16="http://schemas.microsoft.com/office/drawing/2014/main" id="{28319DED-6C3E-2163-F7EF-313606981B2E}"/>
              </a:ext>
            </a:extLst>
          </p:cNvPr>
          <p:cNvSpPr txBox="1"/>
          <p:nvPr/>
        </p:nvSpPr>
        <p:spPr>
          <a:xfrm>
            <a:off x="630620" y="867103"/>
            <a:ext cx="4275529" cy="461665"/>
          </a:xfrm>
          <a:prstGeom prst="rect">
            <a:avLst/>
          </a:prstGeom>
          <a:noFill/>
        </p:spPr>
        <p:txBody>
          <a:bodyPr wrap="none" rtlCol="0">
            <a:spAutoFit/>
          </a:bodyPr>
          <a:lstStyle/>
          <a:p>
            <a:r>
              <a:rPr lang="en-US" altLang="zh-CN" sz="2400" dirty="0">
                <a:solidFill>
                  <a:schemeClr val="bg1"/>
                </a:solidFill>
                <a:latin typeface="+mj-ea"/>
                <a:ea typeface="+mj-ea"/>
              </a:rPr>
              <a:t>3.4 </a:t>
            </a:r>
            <a:r>
              <a:rPr lang="zh-CN" altLang="en-US" sz="2400" dirty="0">
                <a:solidFill>
                  <a:schemeClr val="bg1"/>
                </a:solidFill>
                <a:latin typeface="+mj-ea"/>
                <a:ea typeface="+mj-ea"/>
              </a:rPr>
              <a:t>管理方式（</a:t>
            </a:r>
            <a:r>
              <a:rPr lang="en-US" altLang="zh-CN" sz="2400" dirty="0">
                <a:solidFill>
                  <a:schemeClr val="bg1"/>
                </a:solidFill>
                <a:latin typeface="+mj-ea"/>
                <a:ea typeface="+mj-ea"/>
              </a:rPr>
              <a:t>git</a:t>
            </a:r>
            <a:r>
              <a:rPr lang="zh-CN" altLang="en-US" sz="2400" dirty="0">
                <a:solidFill>
                  <a:schemeClr val="bg1"/>
                </a:solidFill>
                <a:latin typeface="+mj-ea"/>
                <a:ea typeface="+mj-ea"/>
              </a:rPr>
              <a:t>代码管理）</a:t>
            </a:r>
          </a:p>
        </p:txBody>
      </p:sp>
    </p:spTree>
    <p:extLst>
      <p:ext uri="{BB962C8B-B14F-4D97-AF65-F5344CB8AC3E}">
        <p14:creationId xmlns:p14="http://schemas.microsoft.com/office/powerpoint/2010/main" val="1525321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6DE56EF3-CCF9-88DC-DC6F-D1A281D29BE9}"/>
              </a:ext>
            </a:extLst>
          </p:cNvPr>
          <p:cNvGrpSpPr/>
          <p:nvPr/>
        </p:nvGrpSpPr>
        <p:grpSpPr>
          <a:xfrm>
            <a:off x="440644" y="1946444"/>
            <a:ext cx="5392292" cy="4424858"/>
            <a:chOff x="3405121" y="1533491"/>
            <a:chExt cx="5392292" cy="4424858"/>
          </a:xfrm>
        </p:grpSpPr>
        <p:sp>
          <p:nvSpPr>
            <p:cNvPr id="4" name="矩形 3">
              <a:extLst>
                <a:ext uri="{FF2B5EF4-FFF2-40B4-BE49-F238E27FC236}">
                  <a16:creationId xmlns:a16="http://schemas.microsoft.com/office/drawing/2014/main" id="{706C4A24-4D5E-739E-2F35-8FC1579A5A2C}"/>
                </a:ext>
              </a:extLst>
            </p:cNvPr>
            <p:cNvSpPr/>
            <p:nvPr/>
          </p:nvSpPr>
          <p:spPr>
            <a:xfrm>
              <a:off x="3405121" y="1533491"/>
              <a:ext cx="5392292" cy="4424858"/>
            </a:xfrm>
            <a:prstGeom prst="rect">
              <a:avLst/>
            </a:prstGeom>
            <a:ln w="38100">
              <a:solidFill>
                <a:srgbClr val="1B467D"/>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pic>
          <p:nvPicPr>
            <p:cNvPr id="3" name="图片 2">
              <a:extLst>
                <a:ext uri="{FF2B5EF4-FFF2-40B4-BE49-F238E27FC236}">
                  <a16:creationId xmlns:a16="http://schemas.microsoft.com/office/drawing/2014/main" id="{159050A8-9685-EA68-5EC7-CCCC61FD8175}"/>
                </a:ext>
              </a:extLst>
            </p:cNvPr>
            <p:cNvPicPr>
              <a:picLocks noChangeAspect="1"/>
            </p:cNvPicPr>
            <p:nvPr/>
          </p:nvPicPr>
          <p:blipFill>
            <a:blip r:embed="rId3"/>
            <a:stretch>
              <a:fillRect/>
            </a:stretch>
          </p:blipFill>
          <p:spPr>
            <a:xfrm>
              <a:off x="3477726" y="1647738"/>
              <a:ext cx="5236548" cy="4196363"/>
            </a:xfrm>
            <a:prstGeom prst="rect">
              <a:avLst/>
            </a:prstGeom>
          </p:spPr>
        </p:pic>
      </p:grpSp>
      <p:grpSp>
        <p:nvGrpSpPr>
          <p:cNvPr id="8" name="组合 7">
            <a:extLst>
              <a:ext uri="{FF2B5EF4-FFF2-40B4-BE49-F238E27FC236}">
                <a16:creationId xmlns:a16="http://schemas.microsoft.com/office/drawing/2014/main" id="{3F4D606F-8F04-1A9F-AF92-F60A75B6A596}"/>
              </a:ext>
            </a:extLst>
          </p:cNvPr>
          <p:cNvGrpSpPr/>
          <p:nvPr/>
        </p:nvGrpSpPr>
        <p:grpSpPr>
          <a:xfrm>
            <a:off x="6293781" y="1946444"/>
            <a:ext cx="5392292" cy="4424858"/>
            <a:chOff x="6096000" y="1703097"/>
            <a:chExt cx="5392292" cy="4424858"/>
          </a:xfrm>
        </p:grpSpPr>
        <p:sp>
          <p:nvSpPr>
            <p:cNvPr id="7" name="矩形 6">
              <a:extLst>
                <a:ext uri="{FF2B5EF4-FFF2-40B4-BE49-F238E27FC236}">
                  <a16:creationId xmlns:a16="http://schemas.microsoft.com/office/drawing/2014/main" id="{A7EC14B5-DF58-A4F7-A06A-9529EBFBCFB4}"/>
                </a:ext>
              </a:extLst>
            </p:cNvPr>
            <p:cNvSpPr/>
            <p:nvPr/>
          </p:nvSpPr>
          <p:spPr>
            <a:xfrm>
              <a:off x="6096000" y="1703097"/>
              <a:ext cx="5392292" cy="4424858"/>
            </a:xfrm>
            <a:prstGeom prst="rect">
              <a:avLst/>
            </a:prstGeom>
            <a:ln w="38100">
              <a:solidFill>
                <a:srgbClr val="1B467D"/>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4389245F-F762-43B0-5143-A36B4289D94E}"/>
                </a:ext>
              </a:extLst>
            </p:cNvPr>
            <p:cNvPicPr>
              <a:picLocks noChangeAspect="1"/>
            </p:cNvPicPr>
            <p:nvPr/>
          </p:nvPicPr>
          <p:blipFill>
            <a:blip r:embed="rId4"/>
            <a:stretch>
              <a:fillRect/>
            </a:stretch>
          </p:blipFill>
          <p:spPr>
            <a:xfrm>
              <a:off x="6175681" y="1736229"/>
              <a:ext cx="5270713" cy="4277479"/>
            </a:xfrm>
            <a:prstGeom prst="rect">
              <a:avLst/>
            </a:prstGeom>
          </p:spPr>
        </p:pic>
      </p:grpSp>
      <p:grpSp>
        <p:nvGrpSpPr>
          <p:cNvPr id="9" name="组合 8">
            <a:extLst>
              <a:ext uri="{FF2B5EF4-FFF2-40B4-BE49-F238E27FC236}">
                <a16:creationId xmlns:a16="http://schemas.microsoft.com/office/drawing/2014/main" id="{A8478D64-B18D-B3BA-2147-29DB10DA4058}"/>
              </a:ext>
            </a:extLst>
          </p:cNvPr>
          <p:cNvGrpSpPr/>
          <p:nvPr/>
        </p:nvGrpSpPr>
        <p:grpSpPr>
          <a:xfrm>
            <a:off x="630620" y="1459009"/>
            <a:ext cx="5464513" cy="430311"/>
            <a:chOff x="3618815" y="1535618"/>
            <a:chExt cx="6080022" cy="313368"/>
          </a:xfrm>
        </p:grpSpPr>
        <p:sp>
          <p:nvSpPr>
            <p:cNvPr id="10" name="文本框 9">
              <a:extLst>
                <a:ext uri="{FF2B5EF4-FFF2-40B4-BE49-F238E27FC236}">
                  <a16:creationId xmlns:a16="http://schemas.microsoft.com/office/drawing/2014/main" id="{01A0582E-1831-968B-308B-4C842E561FC1}"/>
                </a:ext>
              </a:extLst>
            </p:cNvPr>
            <p:cNvSpPr txBox="1"/>
            <p:nvPr/>
          </p:nvSpPr>
          <p:spPr>
            <a:xfrm>
              <a:off x="3677177" y="1535618"/>
              <a:ext cx="6021660" cy="313368"/>
            </a:xfrm>
            <a:prstGeom prst="rect">
              <a:avLst/>
            </a:prstGeom>
            <a:noFill/>
          </p:spPr>
          <p:txBody>
            <a:bodyPr wrap="non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B467D"/>
                  </a:solidFill>
                  <a:effectLst/>
                  <a:uLnTx/>
                  <a:uFillTx/>
                  <a:latin typeface="微软雅黑" panose="020B0503020204020204" pitchFamily="34" charset="-122"/>
                  <a:ea typeface="微软雅黑" panose="020B0503020204020204" pitchFamily="34" charset="-122"/>
                  <a:cs typeface="+mn-cs"/>
                </a:rPr>
                <a:t>轻量级</a:t>
              </a:r>
              <a:r>
                <a:rPr kumimoji="0" lang="en-US" altLang="zh-CN" sz="2000" b="1" i="0" u="none" strike="noStrike" kern="1200" cap="none" spc="0" normalizeH="0" baseline="0" noProof="0" dirty="0">
                  <a:ln>
                    <a:noFill/>
                  </a:ln>
                  <a:solidFill>
                    <a:srgbClr val="1B467D"/>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1B467D"/>
                  </a:solidFill>
                  <a:effectLst/>
                  <a:uLnTx/>
                  <a:uFillTx/>
                  <a:latin typeface="微软雅黑" panose="020B0503020204020204" pitchFamily="34" charset="-122"/>
                  <a:ea typeface="微软雅黑" panose="020B0503020204020204" pitchFamily="34" charset="-122"/>
                  <a:cs typeface="+mn-cs"/>
                </a:rPr>
                <a:t>易构建</a:t>
              </a:r>
              <a:r>
                <a:rPr kumimoji="0" lang="en-US" altLang="zh-CN" sz="2000" b="1" i="0" u="none" strike="noStrike" kern="1200" cap="none" spc="0" normalizeH="0" baseline="0" noProof="0" dirty="0">
                  <a:ln>
                    <a:noFill/>
                  </a:ln>
                  <a:solidFill>
                    <a:srgbClr val="1B467D"/>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srgbClr val="1B467D"/>
                  </a:solidFill>
                  <a:effectLst/>
                  <a:uLnTx/>
                  <a:uFillTx/>
                  <a:latin typeface="微软雅黑" panose="020B0503020204020204" pitchFamily="34" charset="-122"/>
                  <a:ea typeface="微软雅黑" panose="020B0503020204020204" pitchFamily="34" charset="-122"/>
                  <a:cs typeface="+mn-cs"/>
                </a:rPr>
                <a:t>可扩展 </a:t>
              </a:r>
              <a:r>
                <a:rPr kumimoji="0" lang="en-US" altLang="zh-CN" sz="2000" b="1" i="0" u="none" strike="noStrike" kern="1200" cap="none" spc="0" normalizeH="0" baseline="0" noProof="0" dirty="0">
                  <a:ln>
                    <a:noFill/>
                  </a:ln>
                  <a:solidFill>
                    <a:srgbClr val="1B467D"/>
                  </a:solidFill>
                  <a:effectLst/>
                  <a:uLnTx/>
                  <a:uFillTx/>
                  <a:latin typeface="微软雅黑" panose="020B0503020204020204" pitchFamily="34" charset="-122"/>
                  <a:ea typeface="微软雅黑" panose="020B0503020204020204" pitchFamily="34" charset="-122"/>
                  <a:cs typeface="+mn-cs"/>
                </a:rPr>
                <a:t>   GitHub</a:t>
              </a:r>
              <a:r>
                <a:rPr kumimoji="0" lang="zh-CN" altLang="en-US" sz="2000" b="1" i="0" u="none" strike="noStrike" kern="1200" cap="none" spc="0" normalizeH="0" baseline="0" noProof="0" dirty="0">
                  <a:ln>
                    <a:noFill/>
                  </a:ln>
                  <a:solidFill>
                    <a:srgbClr val="1B467D"/>
                  </a:solidFill>
                  <a:effectLst/>
                  <a:uLnTx/>
                  <a:uFillTx/>
                  <a:latin typeface="微软雅黑" panose="020B0503020204020204" pitchFamily="34" charset="-122"/>
                  <a:ea typeface="微软雅黑" panose="020B0503020204020204" pitchFamily="34" charset="-122"/>
                  <a:cs typeface="+mn-cs"/>
                </a:rPr>
                <a:t>代码仓库平台</a:t>
              </a:r>
              <a:endParaRPr kumimoji="0" lang="en-US" altLang="zh-CN" sz="2000" b="1" i="0" u="none" strike="noStrike" kern="1200" cap="none" spc="0" normalizeH="0" baseline="0" noProof="0" dirty="0">
                <a:ln>
                  <a:noFill/>
                </a:ln>
                <a:solidFill>
                  <a:srgbClr val="1B467D"/>
                </a:solidFill>
                <a:effectLst/>
                <a:uLnTx/>
                <a:uFillTx/>
                <a:latin typeface="微软雅黑" panose="020B0503020204020204" pitchFamily="34" charset="-122"/>
                <a:ea typeface="微软雅黑" panose="020B0503020204020204" pitchFamily="34" charset="-122"/>
                <a:cs typeface="+mn-cs"/>
              </a:endParaRPr>
            </a:p>
          </p:txBody>
        </p:sp>
        <p:sp>
          <p:nvSpPr>
            <p:cNvPr id="11" name="平行四边形 10">
              <a:extLst>
                <a:ext uri="{FF2B5EF4-FFF2-40B4-BE49-F238E27FC236}">
                  <a16:creationId xmlns:a16="http://schemas.microsoft.com/office/drawing/2014/main" id="{3FBE6C33-2684-0434-51C8-1271F758C416}"/>
                </a:ext>
              </a:extLst>
            </p:cNvPr>
            <p:cNvSpPr/>
            <p:nvPr/>
          </p:nvSpPr>
          <p:spPr>
            <a:xfrm>
              <a:off x="3618815" y="1555900"/>
              <a:ext cx="126002" cy="272852"/>
            </a:xfrm>
            <a:prstGeom prst="parallelogram">
              <a:avLst>
                <a:gd name="adj" fmla="val 61218"/>
              </a:avLst>
            </a:prstGeom>
            <a:solidFill>
              <a:srgbClr val="1B4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sp>
        <p:nvSpPr>
          <p:cNvPr id="12" name="文本框 11">
            <a:extLst>
              <a:ext uri="{FF2B5EF4-FFF2-40B4-BE49-F238E27FC236}">
                <a16:creationId xmlns:a16="http://schemas.microsoft.com/office/drawing/2014/main" id="{A83FA8A2-CE4D-FCCC-93D0-5A8D659C77C7}"/>
              </a:ext>
            </a:extLst>
          </p:cNvPr>
          <p:cNvSpPr txBox="1"/>
          <p:nvPr/>
        </p:nvSpPr>
        <p:spPr>
          <a:xfrm>
            <a:off x="630620" y="867103"/>
            <a:ext cx="4184159" cy="461665"/>
          </a:xfrm>
          <a:prstGeom prst="rect">
            <a:avLst/>
          </a:prstGeom>
          <a:noFill/>
        </p:spPr>
        <p:txBody>
          <a:bodyPr wrap="none" rtlCol="0">
            <a:spAutoFit/>
          </a:bodyPr>
          <a:lstStyle/>
          <a:p>
            <a:r>
              <a:rPr lang="en-US" altLang="zh-CN" sz="2400" dirty="0">
                <a:solidFill>
                  <a:schemeClr val="bg1"/>
                </a:solidFill>
                <a:latin typeface="+mj-ea"/>
                <a:ea typeface="+mj-ea"/>
              </a:rPr>
              <a:t>3.4 </a:t>
            </a:r>
            <a:r>
              <a:rPr lang="zh-CN" altLang="en-US" sz="2400" dirty="0">
                <a:solidFill>
                  <a:schemeClr val="bg1"/>
                </a:solidFill>
                <a:latin typeface="+mj-ea"/>
                <a:ea typeface="+mj-ea"/>
              </a:rPr>
              <a:t>管理方式（</a:t>
            </a:r>
            <a:r>
              <a:rPr lang="en-US" altLang="zh-CN" sz="2400" dirty="0">
                <a:solidFill>
                  <a:schemeClr val="bg1"/>
                </a:solidFill>
                <a:latin typeface="+mj-ea"/>
                <a:ea typeface="+mj-ea"/>
              </a:rPr>
              <a:t>git</a:t>
            </a:r>
            <a:r>
              <a:rPr lang="zh-CN" altLang="en-US" sz="2400" dirty="0">
                <a:solidFill>
                  <a:schemeClr val="bg1"/>
                </a:solidFill>
                <a:latin typeface="+mj-ea"/>
                <a:ea typeface="+mj-ea"/>
              </a:rPr>
              <a:t>代码管理）</a:t>
            </a:r>
          </a:p>
        </p:txBody>
      </p:sp>
    </p:spTree>
    <p:extLst>
      <p:ext uri="{BB962C8B-B14F-4D97-AF65-F5344CB8AC3E}">
        <p14:creationId xmlns:p14="http://schemas.microsoft.com/office/powerpoint/2010/main" val="328197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0620" y="867103"/>
            <a:ext cx="1943161" cy="461665"/>
          </a:xfrm>
          <a:prstGeom prst="rect">
            <a:avLst/>
          </a:prstGeom>
          <a:noFill/>
        </p:spPr>
        <p:txBody>
          <a:bodyPr wrap="none" rtlCol="0">
            <a:spAutoFit/>
          </a:bodyPr>
          <a:lstStyle/>
          <a:p>
            <a:r>
              <a:rPr lang="en-US" altLang="zh-CN" sz="2400" dirty="0">
                <a:solidFill>
                  <a:schemeClr val="bg1"/>
                </a:solidFill>
                <a:latin typeface="+mj-ea"/>
                <a:ea typeface="+mj-ea"/>
              </a:rPr>
              <a:t>4.1 </a:t>
            </a:r>
            <a:r>
              <a:rPr lang="zh-CN" altLang="en-US" sz="2400" dirty="0">
                <a:solidFill>
                  <a:schemeClr val="bg1"/>
                </a:solidFill>
                <a:latin typeface="+mj-ea"/>
                <a:ea typeface="+mj-ea"/>
              </a:rPr>
              <a:t>经费预算</a:t>
            </a:r>
          </a:p>
        </p:txBody>
      </p:sp>
      <p:graphicFrame>
        <p:nvGraphicFramePr>
          <p:cNvPr id="4" name="表格 3">
            <a:extLst>
              <a:ext uri="{FF2B5EF4-FFF2-40B4-BE49-F238E27FC236}">
                <a16:creationId xmlns:a16="http://schemas.microsoft.com/office/drawing/2014/main" id="{6ABCE120-152A-D044-1101-13123403A095}"/>
              </a:ext>
            </a:extLst>
          </p:cNvPr>
          <p:cNvGraphicFramePr>
            <a:graphicFrameLocks noGrp="1"/>
          </p:cNvGraphicFramePr>
          <p:nvPr>
            <p:extLst>
              <p:ext uri="{D42A27DB-BD31-4B8C-83A1-F6EECF244321}">
                <p14:modId xmlns:p14="http://schemas.microsoft.com/office/powerpoint/2010/main" val="4068122435"/>
              </p:ext>
            </p:extLst>
          </p:nvPr>
        </p:nvGraphicFramePr>
        <p:xfrm>
          <a:off x="384629" y="1952172"/>
          <a:ext cx="11575143" cy="3973364"/>
        </p:xfrm>
        <a:graphic>
          <a:graphicData uri="http://schemas.openxmlformats.org/drawingml/2006/table">
            <a:tbl>
              <a:tblPr firstRow="1" firstCol="1" lastRow="1">
                <a:tableStyleId>{B301B821-A1FF-4177-AEE7-76D212191A09}</a:tableStyleId>
              </a:tblPr>
              <a:tblGrid>
                <a:gridCol w="2997200">
                  <a:extLst>
                    <a:ext uri="{9D8B030D-6E8A-4147-A177-3AD203B41FA5}">
                      <a16:colId xmlns:a16="http://schemas.microsoft.com/office/drawing/2014/main" val="1329124712"/>
                    </a:ext>
                  </a:extLst>
                </a:gridCol>
                <a:gridCol w="2939142">
                  <a:extLst>
                    <a:ext uri="{9D8B030D-6E8A-4147-A177-3AD203B41FA5}">
                      <a16:colId xmlns:a16="http://schemas.microsoft.com/office/drawing/2014/main" val="2484266777"/>
                    </a:ext>
                  </a:extLst>
                </a:gridCol>
                <a:gridCol w="5638801">
                  <a:extLst>
                    <a:ext uri="{9D8B030D-6E8A-4147-A177-3AD203B41FA5}">
                      <a16:colId xmlns:a16="http://schemas.microsoft.com/office/drawing/2014/main" val="504538920"/>
                    </a:ext>
                  </a:extLst>
                </a:gridCol>
              </a:tblGrid>
              <a:tr h="602342">
                <a:tc>
                  <a:txBody>
                    <a:bodyPr/>
                    <a:lstStyle/>
                    <a:p>
                      <a:pPr algn="ctr"/>
                      <a:r>
                        <a:rPr lang="zh-CN" sz="1800" kern="100" dirty="0">
                          <a:effectLst/>
                        </a:rPr>
                        <a:t>开支科目</a:t>
                      </a:r>
                      <a:endParaRPr lang="zh-CN" sz="1800" kern="100" dirty="0">
                        <a:effectLst/>
                        <a:latin typeface="+mn-ea"/>
                        <a:ea typeface="+mn-ea"/>
                      </a:endParaRPr>
                    </a:p>
                  </a:txBody>
                  <a:tcPr marL="68580" marR="68580" marT="0" marB="0" anchor="ctr"/>
                </a:tc>
                <a:tc>
                  <a:txBody>
                    <a:bodyPr/>
                    <a:lstStyle/>
                    <a:p>
                      <a:pPr algn="ctr"/>
                      <a:r>
                        <a:rPr lang="zh-CN" sz="1800" kern="100" dirty="0">
                          <a:effectLst/>
                        </a:rPr>
                        <a:t>预算经费（元）</a:t>
                      </a:r>
                      <a:endParaRPr lang="zh-CN" sz="1800" kern="100" dirty="0">
                        <a:effectLst/>
                        <a:latin typeface="+mn-ea"/>
                        <a:ea typeface="+mn-ea"/>
                      </a:endParaRPr>
                    </a:p>
                  </a:txBody>
                  <a:tcPr marL="68580" marR="68580" marT="0" marB="0" anchor="ctr"/>
                </a:tc>
                <a:tc>
                  <a:txBody>
                    <a:bodyPr/>
                    <a:lstStyle/>
                    <a:p>
                      <a:pPr algn="ctr"/>
                      <a:r>
                        <a:rPr lang="zh-CN" sz="1800" kern="100" dirty="0">
                          <a:effectLst/>
                        </a:rPr>
                        <a:t>主要用途</a:t>
                      </a:r>
                      <a:endParaRPr lang="zh-CN" sz="1800" kern="100" dirty="0">
                        <a:effectLst/>
                        <a:latin typeface="+mn-ea"/>
                        <a:ea typeface="+mn-ea"/>
                      </a:endParaRPr>
                    </a:p>
                  </a:txBody>
                  <a:tcPr marL="68580" marR="68580" marT="0" marB="0" anchor="ctr"/>
                </a:tc>
                <a:extLst>
                  <a:ext uri="{0D108BD9-81ED-4DB2-BD59-A6C34878D82A}">
                    <a16:rowId xmlns:a16="http://schemas.microsoft.com/office/drawing/2014/main" val="2669262355"/>
                  </a:ext>
                </a:extLst>
              </a:tr>
              <a:tr h="442686">
                <a:tc>
                  <a:txBody>
                    <a:bodyPr/>
                    <a:lstStyle/>
                    <a:p>
                      <a:pPr algn="just">
                        <a:spcBef>
                          <a:spcPts val="600"/>
                        </a:spcBef>
                      </a:pPr>
                      <a:r>
                        <a:rPr lang="en-US" sz="1800" kern="100" dirty="0">
                          <a:effectLst/>
                        </a:rPr>
                        <a:t>1</a:t>
                      </a:r>
                      <a:r>
                        <a:rPr lang="zh-CN" sz="1800" kern="100" dirty="0">
                          <a:effectLst/>
                        </a:rPr>
                        <a:t>、业务费</a:t>
                      </a:r>
                      <a:endParaRPr lang="zh-CN" sz="1800" kern="100" dirty="0">
                        <a:effectLst/>
                        <a:latin typeface="+mn-ea"/>
                        <a:ea typeface="+mn-ea"/>
                      </a:endParaRPr>
                    </a:p>
                  </a:txBody>
                  <a:tcPr marL="68580" marR="68580" marT="0" marB="0"/>
                </a:tc>
                <a:tc>
                  <a:txBody>
                    <a:bodyPr/>
                    <a:lstStyle/>
                    <a:p>
                      <a:pPr algn="ctr">
                        <a:spcBef>
                          <a:spcPts val="600"/>
                        </a:spcBef>
                      </a:pPr>
                      <a:r>
                        <a:rPr lang="en-US" altLang="zh-CN" sz="1800" kern="100" dirty="0">
                          <a:effectLst/>
                        </a:rPr>
                        <a:t>2</a:t>
                      </a:r>
                      <a:r>
                        <a:rPr lang="en-US" sz="1800" kern="100" dirty="0">
                          <a:effectLst/>
                        </a:rPr>
                        <a:t>000</a:t>
                      </a:r>
                      <a:endParaRPr lang="zh-CN" sz="1800" kern="100" dirty="0">
                        <a:effectLst/>
                        <a:latin typeface="+mn-ea"/>
                        <a:ea typeface="+mn-ea"/>
                      </a:endParaRPr>
                    </a:p>
                  </a:txBody>
                  <a:tcPr marL="68580" marR="68580" marT="0" marB="0"/>
                </a:tc>
                <a:tc>
                  <a:txBody>
                    <a:bodyPr/>
                    <a:lstStyle/>
                    <a:p>
                      <a:pPr algn="just">
                        <a:spcBef>
                          <a:spcPts val="600"/>
                        </a:spcBef>
                      </a:pPr>
                      <a:r>
                        <a:rPr lang="zh-CN" sz="1800" kern="100" dirty="0">
                          <a:effectLst/>
                        </a:rPr>
                        <a:t>检索世界前沿科研文献，购买专业书籍、计算服务费等</a:t>
                      </a:r>
                      <a:endParaRPr lang="zh-CN" sz="1800" kern="100" dirty="0">
                        <a:effectLst/>
                        <a:latin typeface="+mn-ea"/>
                        <a:ea typeface="+mn-ea"/>
                      </a:endParaRPr>
                    </a:p>
                  </a:txBody>
                  <a:tcPr marL="68580" marR="68580" marT="0" marB="0"/>
                </a:tc>
                <a:extLst>
                  <a:ext uri="{0D108BD9-81ED-4DB2-BD59-A6C34878D82A}">
                    <a16:rowId xmlns:a16="http://schemas.microsoft.com/office/drawing/2014/main" val="3347995774"/>
                  </a:ext>
                </a:extLst>
              </a:tr>
              <a:tr h="469939">
                <a:tc>
                  <a:txBody>
                    <a:bodyPr/>
                    <a:lstStyle/>
                    <a:p>
                      <a:pPr algn="just">
                        <a:spcBef>
                          <a:spcPts val="600"/>
                        </a:spcBef>
                      </a:pPr>
                      <a:r>
                        <a:rPr lang="en-US" sz="1800" kern="100" dirty="0">
                          <a:effectLst/>
                        </a:rPr>
                        <a:t>(1)</a:t>
                      </a:r>
                      <a:r>
                        <a:rPr lang="zh-CN" sz="1800" kern="100" dirty="0">
                          <a:effectLst/>
                        </a:rPr>
                        <a:t>计算、分析、测试费</a:t>
                      </a:r>
                      <a:endParaRPr lang="zh-CN" sz="1800" kern="100" dirty="0">
                        <a:effectLst/>
                        <a:latin typeface="+mn-ea"/>
                        <a:ea typeface="+mn-ea"/>
                      </a:endParaRPr>
                    </a:p>
                  </a:txBody>
                  <a:tcPr marL="68580" marR="68580" marT="0" marB="0"/>
                </a:tc>
                <a:tc>
                  <a:txBody>
                    <a:bodyPr/>
                    <a:lstStyle/>
                    <a:p>
                      <a:pPr algn="ctr">
                        <a:spcBef>
                          <a:spcPts val="600"/>
                        </a:spcBef>
                      </a:pPr>
                      <a:r>
                        <a:rPr lang="en-US" altLang="zh-CN" sz="1800" kern="100" dirty="0">
                          <a:effectLst/>
                        </a:rPr>
                        <a:t>6</a:t>
                      </a:r>
                      <a:r>
                        <a:rPr lang="en-US" sz="1800" kern="100" dirty="0">
                          <a:effectLst/>
                        </a:rPr>
                        <a:t>00</a:t>
                      </a:r>
                      <a:endParaRPr lang="zh-CN" sz="1800" kern="100" dirty="0">
                        <a:effectLst/>
                        <a:latin typeface="+mn-ea"/>
                        <a:ea typeface="+mn-ea"/>
                      </a:endParaRPr>
                    </a:p>
                  </a:txBody>
                  <a:tcPr marL="68580" marR="68580" marT="0" marB="0"/>
                </a:tc>
                <a:tc>
                  <a:txBody>
                    <a:bodyPr/>
                    <a:lstStyle/>
                    <a:p>
                      <a:pPr algn="just">
                        <a:spcBef>
                          <a:spcPts val="600"/>
                        </a:spcBef>
                      </a:pPr>
                      <a:r>
                        <a:rPr lang="zh-CN" sz="1800" kern="100">
                          <a:effectLst/>
                        </a:rPr>
                        <a:t>租借高性能运算中心计算费</a:t>
                      </a:r>
                      <a:endParaRPr lang="zh-CN" sz="1800" kern="100">
                        <a:effectLst/>
                        <a:latin typeface="+mn-ea"/>
                        <a:ea typeface="+mn-ea"/>
                      </a:endParaRPr>
                    </a:p>
                  </a:txBody>
                  <a:tcPr marL="68580" marR="68580" marT="0" marB="0"/>
                </a:tc>
                <a:extLst>
                  <a:ext uri="{0D108BD9-81ED-4DB2-BD59-A6C34878D82A}">
                    <a16:rowId xmlns:a16="http://schemas.microsoft.com/office/drawing/2014/main" val="2979575255"/>
                  </a:ext>
                </a:extLst>
              </a:tr>
              <a:tr h="469939">
                <a:tc>
                  <a:txBody>
                    <a:bodyPr/>
                    <a:lstStyle/>
                    <a:p>
                      <a:pPr algn="just">
                        <a:spcBef>
                          <a:spcPts val="600"/>
                        </a:spcBef>
                      </a:pPr>
                      <a:r>
                        <a:rPr lang="en-US" sz="1800" kern="100" dirty="0">
                          <a:effectLst/>
                        </a:rPr>
                        <a:t>(2)</a:t>
                      </a:r>
                      <a:r>
                        <a:rPr lang="zh-CN" sz="1800" kern="100" dirty="0">
                          <a:effectLst/>
                        </a:rPr>
                        <a:t>会议、差旅费</a:t>
                      </a:r>
                      <a:endParaRPr lang="zh-CN" sz="1800" kern="100" dirty="0">
                        <a:effectLst/>
                        <a:latin typeface="+mn-ea"/>
                        <a:ea typeface="+mn-ea"/>
                      </a:endParaRPr>
                    </a:p>
                  </a:txBody>
                  <a:tcPr marL="68580" marR="68580" marT="0" marB="0"/>
                </a:tc>
                <a:tc>
                  <a:txBody>
                    <a:bodyPr/>
                    <a:lstStyle/>
                    <a:p>
                      <a:pPr algn="ctr">
                        <a:spcBef>
                          <a:spcPts val="600"/>
                        </a:spcBef>
                      </a:pPr>
                      <a:r>
                        <a:rPr lang="en-US" altLang="zh-CN" sz="1800" kern="100" dirty="0">
                          <a:effectLst/>
                          <a:latin typeface="+mn-ea"/>
                          <a:ea typeface="+mn-ea"/>
                        </a:rPr>
                        <a:t>0</a:t>
                      </a:r>
                      <a:endParaRPr lang="zh-CN" sz="1800" kern="100" dirty="0">
                        <a:effectLst/>
                        <a:latin typeface="+mn-ea"/>
                        <a:ea typeface="+mn-ea"/>
                      </a:endParaRPr>
                    </a:p>
                  </a:txBody>
                  <a:tcPr marL="68580" marR="68580" marT="0" marB="0"/>
                </a:tc>
                <a:tc>
                  <a:txBody>
                    <a:bodyPr/>
                    <a:lstStyle/>
                    <a:p>
                      <a:pPr algn="just">
                        <a:spcBef>
                          <a:spcPts val="600"/>
                        </a:spcBef>
                      </a:pPr>
                      <a:r>
                        <a:rPr lang="zh-CN" sz="1800" kern="100" dirty="0">
                          <a:effectLst/>
                        </a:rPr>
                        <a:t>组织小型研讨会</a:t>
                      </a:r>
                      <a:endParaRPr lang="zh-CN" sz="1800" kern="100" dirty="0">
                        <a:effectLst/>
                        <a:latin typeface="+mn-ea"/>
                        <a:ea typeface="+mn-ea"/>
                      </a:endParaRPr>
                    </a:p>
                  </a:txBody>
                  <a:tcPr marL="68580" marR="68580" marT="0" marB="0"/>
                </a:tc>
                <a:extLst>
                  <a:ext uri="{0D108BD9-81ED-4DB2-BD59-A6C34878D82A}">
                    <a16:rowId xmlns:a16="http://schemas.microsoft.com/office/drawing/2014/main" val="2212215478"/>
                  </a:ext>
                </a:extLst>
              </a:tr>
              <a:tr h="578641">
                <a:tc>
                  <a:txBody>
                    <a:bodyPr/>
                    <a:lstStyle/>
                    <a:p>
                      <a:pPr algn="just">
                        <a:spcBef>
                          <a:spcPts val="600"/>
                        </a:spcBef>
                      </a:pPr>
                      <a:r>
                        <a:rPr lang="en-US" sz="1800" kern="100" dirty="0">
                          <a:effectLst/>
                        </a:rPr>
                        <a:t>(3)</a:t>
                      </a:r>
                      <a:r>
                        <a:rPr lang="zh-CN" sz="1800" kern="100" dirty="0">
                          <a:effectLst/>
                        </a:rPr>
                        <a:t>图书购置费</a:t>
                      </a:r>
                      <a:endParaRPr lang="zh-CN" sz="1800" kern="100" dirty="0">
                        <a:effectLst/>
                        <a:latin typeface="+mn-ea"/>
                        <a:ea typeface="+mn-ea"/>
                      </a:endParaRPr>
                    </a:p>
                  </a:txBody>
                  <a:tcPr marL="68580" marR="68580" marT="0" marB="0"/>
                </a:tc>
                <a:tc>
                  <a:txBody>
                    <a:bodyPr/>
                    <a:lstStyle/>
                    <a:p>
                      <a:pPr algn="ctr">
                        <a:spcBef>
                          <a:spcPts val="600"/>
                        </a:spcBef>
                      </a:pPr>
                      <a:r>
                        <a:rPr lang="en-US" altLang="zh-CN" sz="1800" kern="100" dirty="0">
                          <a:effectLst/>
                        </a:rPr>
                        <a:t>14</a:t>
                      </a:r>
                      <a:r>
                        <a:rPr lang="en-US" sz="1800" kern="100" dirty="0">
                          <a:effectLst/>
                        </a:rPr>
                        <a:t>00</a:t>
                      </a:r>
                      <a:endParaRPr lang="zh-CN" sz="1800" kern="100" dirty="0">
                        <a:effectLst/>
                        <a:latin typeface="+mn-ea"/>
                        <a:ea typeface="+mn-ea"/>
                      </a:endParaRPr>
                    </a:p>
                  </a:txBody>
                  <a:tcPr marL="68580" marR="68580" marT="0" marB="0"/>
                </a:tc>
                <a:tc>
                  <a:txBody>
                    <a:bodyPr/>
                    <a:lstStyle/>
                    <a:p>
                      <a:pPr algn="just">
                        <a:spcBef>
                          <a:spcPts val="600"/>
                        </a:spcBef>
                      </a:pPr>
                      <a:r>
                        <a:rPr lang="zh-CN" sz="1800" kern="100" dirty="0">
                          <a:effectLst/>
                        </a:rPr>
                        <a:t>检索世界前沿科研文献，购买专业书籍</a:t>
                      </a:r>
                      <a:endParaRPr lang="zh-CN" sz="1800" kern="100" dirty="0">
                        <a:effectLst/>
                        <a:latin typeface="+mn-ea"/>
                        <a:ea typeface="+mn-ea"/>
                      </a:endParaRPr>
                    </a:p>
                  </a:txBody>
                  <a:tcPr marL="68580" marR="68580" marT="0" marB="0"/>
                </a:tc>
                <a:extLst>
                  <a:ext uri="{0D108BD9-81ED-4DB2-BD59-A6C34878D82A}">
                    <a16:rowId xmlns:a16="http://schemas.microsoft.com/office/drawing/2014/main" val="443072933"/>
                  </a:ext>
                </a:extLst>
              </a:tr>
              <a:tr h="469939">
                <a:tc>
                  <a:txBody>
                    <a:bodyPr/>
                    <a:lstStyle/>
                    <a:p>
                      <a:pPr algn="just">
                        <a:spcBef>
                          <a:spcPts val="600"/>
                        </a:spcBef>
                      </a:pPr>
                      <a:r>
                        <a:rPr lang="en-US" sz="1800" kern="100">
                          <a:effectLst/>
                        </a:rPr>
                        <a:t>2</a:t>
                      </a:r>
                      <a:r>
                        <a:rPr lang="zh-CN" sz="1800" kern="100">
                          <a:effectLst/>
                        </a:rPr>
                        <a:t>、仪器设备费</a:t>
                      </a:r>
                      <a:endParaRPr lang="zh-CN" sz="1800" kern="100">
                        <a:effectLst/>
                        <a:latin typeface="+mn-ea"/>
                        <a:ea typeface="+mn-ea"/>
                      </a:endParaRPr>
                    </a:p>
                  </a:txBody>
                  <a:tcPr marL="68580" marR="68580" marT="0" marB="0"/>
                </a:tc>
                <a:tc>
                  <a:txBody>
                    <a:bodyPr/>
                    <a:lstStyle/>
                    <a:p>
                      <a:pPr algn="ctr">
                        <a:spcBef>
                          <a:spcPts val="600"/>
                        </a:spcBef>
                      </a:pPr>
                      <a:r>
                        <a:rPr lang="en-US" altLang="zh-CN" sz="1800" kern="100" dirty="0">
                          <a:effectLst/>
                        </a:rPr>
                        <a:t>4</a:t>
                      </a:r>
                      <a:r>
                        <a:rPr lang="en-US" sz="1800" kern="100" dirty="0">
                          <a:effectLst/>
                        </a:rPr>
                        <a:t>000</a:t>
                      </a:r>
                      <a:endParaRPr lang="zh-CN" sz="1800" kern="100" dirty="0">
                        <a:effectLst/>
                        <a:latin typeface="+mn-ea"/>
                        <a:ea typeface="+mn-ea"/>
                      </a:endParaRPr>
                    </a:p>
                  </a:txBody>
                  <a:tcPr marL="68580" marR="68580" marT="0" marB="0"/>
                </a:tc>
                <a:tc>
                  <a:txBody>
                    <a:bodyPr/>
                    <a:lstStyle/>
                    <a:p>
                      <a:pPr algn="just">
                        <a:spcBef>
                          <a:spcPts val="600"/>
                        </a:spcBef>
                      </a:pPr>
                      <a:r>
                        <a:rPr lang="zh-CN" sz="1800" kern="100" dirty="0">
                          <a:effectLst/>
                        </a:rPr>
                        <a:t>购买计算工作站等</a:t>
                      </a:r>
                      <a:endParaRPr lang="zh-CN" sz="1800" kern="100" dirty="0">
                        <a:effectLst/>
                        <a:latin typeface="+mn-ea"/>
                        <a:ea typeface="+mn-ea"/>
                      </a:endParaRPr>
                    </a:p>
                  </a:txBody>
                  <a:tcPr marL="68580" marR="68580" marT="0" marB="0"/>
                </a:tc>
                <a:extLst>
                  <a:ext uri="{0D108BD9-81ED-4DB2-BD59-A6C34878D82A}">
                    <a16:rowId xmlns:a16="http://schemas.microsoft.com/office/drawing/2014/main" val="3266830985"/>
                  </a:ext>
                </a:extLst>
              </a:tr>
              <a:tr h="469939">
                <a:tc>
                  <a:txBody>
                    <a:bodyPr/>
                    <a:lstStyle/>
                    <a:p>
                      <a:pPr algn="just">
                        <a:spcBef>
                          <a:spcPts val="600"/>
                        </a:spcBef>
                      </a:pPr>
                      <a:r>
                        <a:rPr lang="en-US" sz="1800" kern="100" dirty="0">
                          <a:effectLst/>
                        </a:rPr>
                        <a:t>3</a:t>
                      </a:r>
                      <a:r>
                        <a:rPr lang="zh-CN" sz="1800" kern="100" dirty="0">
                          <a:effectLst/>
                        </a:rPr>
                        <a:t>、专用材料费</a:t>
                      </a:r>
                      <a:endParaRPr lang="zh-CN" sz="1800" kern="100" dirty="0">
                        <a:effectLst/>
                        <a:latin typeface="+mn-ea"/>
                        <a:ea typeface="+mn-ea"/>
                      </a:endParaRPr>
                    </a:p>
                  </a:txBody>
                  <a:tcPr marL="68580" marR="68580" marT="0" marB="0"/>
                </a:tc>
                <a:tc>
                  <a:txBody>
                    <a:bodyPr/>
                    <a:lstStyle/>
                    <a:p>
                      <a:pPr algn="ctr">
                        <a:spcBef>
                          <a:spcPts val="600"/>
                        </a:spcBef>
                      </a:pPr>
                      <a:r>
                        <a:rPr lang="en-US" altLang="zh-CN" sz="1800" kern="100" dirty="0">
                          <a:effectLst/>
                        </a:rPr>
                        <a:t>1</a:t>
                      </a:r>
                      <a:r>
                        <a:rPr lang="en-US" sz="1800" kern="100" dirty="0">
                          <a:effectLst/>
                        </a:rPr>
                        <a:t>000</a:t>
                      </a:r>
                      <a:endParaRPr lang="zh-CN" sz="1800" kern="100" dirty="0">
                        <a:effectLst/>
                        <a:latin typeface="+mn-ea"/>
                        <a:ea typeface="+mn-ea"/>
                      </a:endParaRPr>
                    </a:p>
                  </a:txBody>
                  <a:tcPr marL="68580" marR="68580" marT="0" marB="0"/>
                </a:tc>
                <a:tc>
                  <a:txBody>
                    <a:bodyPr/>
                    <a:lstStyle/>
                    <a:p>
                      <a:pPr algn="just">
                        <a:spcBef>
                          <a:spcPts val="600"/>
                        </a:spcBef>
                      </a:pPr>
                      <a:r>
                        <a:rPr lang="zh-CN" sz="1800" kern="100" dirty="0">
                          <a:effectLst/>
                        </a:rPr>
                        <a:t>购买实验耗费器材，系统搭建</a:t>
                      </a:r>
                      <a:endParaRPr lang="zh-CN" sz="1800" kern="100" dirty="0">
                        <a:effectLst/>
                        <a:latin typeface="+mn-ea"/>
                        <a:ea typeface="+mn-ea"/>
                      </a:endParaRPr>
                    </a:p>
                  </a:txBody>
                  <a:tcPr marL="68580" marR="68580" marT="0" marB="0"/>
                </a:tc>
                <a:extLst>
                  <a:ext uri="{0D108BD9-81ED-4DB2-BD59-A6C34878D82A}">
                    <a16:rowId xmlns:a16="http://schemas.microsoft.com/office/drawing/2014/main" val="2523165469"/>
                  </a:ext>
                </a:extLst>
              </a:tr>
              <a:tr h="469939">
                <a:tc gridSpan="2">
                  <a:txBody>
                    <a:bodyPr/>
                    <a:lstStyle/>
                    <a:p>
                      <a:pPr indent="1752600" algn="just">
                        <a:spcBef>
                          <a:spcPts val="600"/>
                        </a:spcBef>
                      </a:pPr>
                      <a:r>
                        <a:rPr lang="zh-CN" sz="2400" kern="100" dirty="0">
                          <a:effectLst/>
                        </a:rPr>
                        <a:t>总计</a:t>
                      </a:r>
                      <a:endParaRPr lang="zh-CN" sz="1800" kern="100" dirty="0">
                        <a:effectLst/>
                        <a:latin typeface="+mn-ea"/>
                        <a:ea typeface="+mn-ea"/>
                      </a:endParaRPr>
                    </a:p>
                  </a:txBody>
                  <a:tcPr marL="68580" marR="68580" marT="0" marB="0"/>
                </a:tc>
                <a:tc hMerge="1">
                  <a:txBody>
                    <a:bodyPr/>
                    <a:lstStyle/>
                    <a:p>
                      <a:endParaRPr lang="zh-CN" altLang="en-US"/>
                    </a:p>
                  </a:txBody>
                  <a:tcPr/>
                </a:tc>
                <a:tc>
                  <a:txBody>
                    <a:bodyPr/>
                    <a:lstStyle/>
                    <a:p>
                      <a:pPr algn="just">
                        <a:spcBef>
                          <a:spcPts val="600"/>
                        </a:spcBef>
                      </a:pPr>
                      <a:r>
                        <a:rPr lang="en-US" sz="2400" kern="100" dirty="0">
                          <a:effectLst/>
                        </a:rPr>
                        <a:t>              </a:t>
                      </a:r>
                      <a:r>
                        <a:rPr lang="en-US" altLang="zh-CN" sz="2400" kern="100" dirty="0">
                          <a:effectLst/>
                        </a:rPr>
                        <a:t>7</a:t>
                      </a:r>
                      <a:r>
                        <a:rPr lang="en-US" sz="2400" kern="100" dirty="0">
                          <a:effectLst/>
                        </a:rPr>
                        <a:t>000</a:t>
                      </a:r>
                      <a:r>
                        <a:rPr lang="zh-CN" sz="2400" kern="100" dirty="0">
                          <a:effectLst/>
                        </a:rPr>
                        <a:t>元</a:t>
                      </a:r>
                      <a:endParaRPr lang="zh-CN" sz="1800" kern="100" dirty="0">
                        <a:effectLst/>
                        <a:latin typeface="+mn-ea"/>
                        <a:ea typeface="+mn-ea"/>
                      </a:endParaRPr>
                    </a:p>
                  </a:txBody>
                  <a:tcPr marL="68580" marR="68580" marT="0" marB="0"/>
                </a:tc>
                <a:extLst>
                  <a:ext uri="{0D108BD9-81ED-4DB2-BD59-A6C34878D82A}">
                    <a16:rowId xmlns:a16="http://schemas.microsoft.com/office/drawing/2014/main" val="1701893395"/>
                  </a:ext>
                </a:extLst>
              </a:tr>
            </a:tbl>
          </a:graphicData>
        </a:graphic>
      </p:graphicFrame>
      <p:grpSp>
        <p:nvGrpSpPr>
          <p:cNvPr id="5" name="组合 4">
            <a:extLst>
              <a:ext uri="{FF2B5EF4-FFF2-40B4-BE49-F238E27FC236}">
                <a16:creationId xmlns:a16="http://schemas.microsoft.com/office/drawing/2014/main" id="{CBFF3E1B-8277-BE93-95A2-4F3287BD2C18}"/>
              </a:ext>
            </a:extLst>
          </p:cNvPr>
          <p:cNvGrpSpPr/>
          <p:nvPr/>
        </p:nvGrpSpPr>
        <p:grpSpPr>
          <a:xfrm>
            <a:off x="492295" y="1425314"/>
            <a:ext cx="2545444" cy="430311"/>
            <a:chOff x="3618815" y="1535618"/>
            <a:chExt cx="2832151" cy="313368"/>
          </a:xfrm>
        </p:grpSpPr>
        <p:sp>
          <p:nvSpPr>
            <p:cNvPr id="6" name="文本框 5">
              <a:extLst>
                <a:ext uri="{FF2B5EF4-FFF2-40B4-BE49-F238E27FC236}">
                  <a16:creationId xmlns:a16="http://schemas.microsoft.com/office/drawing/2014/main" id="{5A8E8881-5C0F-F912-574B-7856EA59FAF2}"/>
                </a:ext>
              </a:extLst>
            </p:cNvPr>
            <p:cNvSpPr txBox="1"/>
            <p:nvPr/>
          </p:nvSpPr>
          <p:spPr>
            <a:xfrm>
              <a:off x="3677177" y="1535618"/>
              <a:ext cx="2773789" cy="313368"/>
            </a:xfrm>
            <a:prstGeom prst="rect">
              <a:avLst/>
            </a:prstGeom>
            <a:noFill/>
          </p:spPr>
          <p:txBody>
            <a:bodyPr wrap="non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000" b="1" dirty="0">
                  <a:solidFill>
                    <a:srgbClr val="1B467D"/>
                  </a:solidFill>
                  <a:latin typeface="微软雅黑" panose="020B0503020204020204" pitchFamily="34" charset="-122"/>
                  <a:ea typeface="微软雅黑" panose="020B0503020204020204" pitchFamily="34" charset="-122"/>
                </a:rPr>
                <a:t>开支有度，经济高效</a:t>
              </a:r>
              <a:endParaRPr kumimoji="0" lang="en-US" altLang="zh-CN" sz="2000" b="1" i="0" u="none" strike="noStrike" kern="1200" cap="none" spc="0" normalizeH="0" baseline="0" noProof="0" dirty="0">
                <a:ln>
                  <a:noFill/>
                </a:ln>
                <a:solidFill>
                  <a:srgbClr val="1B467D"/>
                </a:solidFill>
                <a:effectLst/>
                <a:uLnTx/>
                <a:uFillTx/>
                <a:latin typeface="微软雅黑" panose="020B0503020204020204" pitchFamily="34" charset="-122"/>
                <a:ea typeface="微软雅黑" panose="020B0503020204020204" pitchFamily="34" charset="-122"/>
                <a:cs typeface="+mn-cs"/>
              </a:endParaRPr>
            </a:p>
          </p:txBody>
        </p:sp>
        <p:sp>
          <p:nvSpPr>
            <p:cNvPr id="8" name="平行四边形 7">
              <a:extLst>
                <a:ext uri="{FF2B5EF4-FFF2-40B4-BE49-F238E27FC236}">
                  <a16:creationId xmlns:a16="http://schemas.microsoft.com/office/drawing/2014/main" id="{96434B18-D9EA-9671-F20C-59A9B4730E09}"/>
                </a:ext>
              </a:extLst>
            </p:cNvPr>
            <p:cNvSpPr/>
            <p:nvPr/>
          </p:nvSpPr>
          <p:spPr>
            <a:xfrm>
              <a:off x="3618815" y="1555900"/>
              <a:ext cx="126002" cy="272852"/>
            </a:xfrm>
            <a:prstGeom prst="parallelogram">
              <a:avLst>
                <a:gd name="adj" fmla="val 61218"/>
              </a:avLst>
            </a:prstGeom>
            <a:solidFill>
              <a:srgbClr val="1B4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D3C7B2A-E924-6F96-0187-96F96E0A8F2F}"/>
              </a:ext>
            </a:extLst>
          </p:cNvPr>
          <p:cNvSpPr/>
          <p:nvPr/>
        </p:nvSpPr>
        <p:spPr>
          <a:xfrm>
            <a:off x="6008848" y="1988971"/>
            <a:ext cx="6058195" cy="4001926"/>
          </a:xfrm>
          <a:prstGeom prst="rect">
            <a:avLst/>
          </a:prstGeom>
          <a:ln w="38100">
            <a:solidFill>
              <a:srgbClr val="1B467D"/>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7A9CE561-59EA-DA16-8959-3E29978E6191}"/>
              </a:ext>
            </a:extLst>
          </p:cNvPr>
          <p:cNvSpPr/>
          <p:nvPr/>
        </p:nvSpPr>
        <p:spPr>
          <a:xfrm>
            <a:off x="124957" y="1988971"/>
            <a:ext cx="5796871" cy="4001926"/>
          </a:xfrm>
          <a:prstGeom prst="rect">
            <a:avLst/>
          </a:prstGeom>
          <a:ln w="38100">
            <a:solidFill>
              <a:srgbClr val="1B467D"/>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2" name="文本框 1"/>
          <p:cNvSpPr txBox="1"/>
          <p:nvPr/>
        </p:nvSpPr>
        <p:spPr>
          <a:xfrm>
            <a:off x="630620" y="867103"/>
            <a:ext cx="3174267" cy="461665"/>
          </a:xfrm>
          <a:prstGeom prst="rect">
            <a:avLst/>
          </a:prstGeom>
          <a:noFill/>
        </p:spPr>
        <p:txBody>
          <a:bodyPr wrap="none" rtlCol="0">
            <a:spAutoFit/>
          </a:bodyPr>
          <a:lstStyle/>
          <a:p>
            <a:r>
              <a:rPr lang="en-US" altLang="zh-CN" sz="2400" dirty="0">
                <a:solidFill>
                  <a:schemeClr val="bg1"/>
                </a:solidFill>
                <a:latin typeface="+mj-ea"/>
                <a:ea typeface="+mj-ea"/>
              </a:rPr>
              <a:t>4.2 </a:t>
            </a:r>
            <a:r>
              <a:rPr lang="zh-CN" altLang="en-US" sz="2400" dirty="0">
                <a:solidFill>
                  <a:schemeClr val="bg1"/>
                </a:solidFill>
                <a:latin typeface="+mj-ea"/>
                <a:ea typeface="+mj-ea"/>
              </a:rPr>
              <a:t>项目实施条件充分</a:t>
            </a:r>
          </a:p>
        </p:txBody>
      </p:sp>
      <p:pic>
        <p:nvPicPr>
          <p:cNvPr id="9" name="图片 8">
            <a:extLst>
              <a:ext uri="{FF2B5EF4-FFF2-40B4-BE49-F238E27FC236}">
                <a16:creationId xmlns:a16="http://schemas.microsoft.com/office/drawing/2014/main" id="{3ED27858-0734-F391-AB68-139F5E42BDC2}"/>
              </a:ext>
            </a:extLst>
          </p:cNvPr>
          <p:cNvPicPr>
            <a:picLocks noChangeAspect="1"/>
          </p:cNvPicPr>
          <p:nvPr/>
        </p:nvPicPr>
        <p:blipFill rotWithShape="1">
          <a:blip r:embed="rId3">
            <a:extLst>
              <a:ext uri="{28A0092B-C50C-407E-A947-70E740481C1C}">
                <a14:useLocalDpi xmlns:a14="http://schemas.microsoft.com/office/drawing/2010/main" val="0"/>
              </a:ext>
            </a:extLst>
          </a:blip>
          <a:srcRect l="2395" b="3572"/>
          <a:stretch/>
        </p:blipFill>
        <p:spPr>
          <a:xfrm>
            <a:off x="6096000" y="2076847"/>
            <a:ext cx="5884023" cy="3805909"/>
          </a:xfrm>
          <a:prstGeom prst="rect">
            <a:avLst/>
          </a:prstGeom>
        </p:spPr>
      </p:pic>
      <p:pic>
        <p:nvPicPr>
          <p:cNvPr id="5" name="图片 4">
            <a:extLst>
              <a:ext uri="{FF2B5EF4-FFF2-40B4-BE49-F238E27FC236}">
                <a16:creationId xmlns:a16="http://schemas.microsoft.com/office/drawing/2014/main" id="{4AFEDFA4-F1FE-643E-D8D8-3181E32973E6}"/>
              </a:ext>
            </a:extLst>
          </p:cNvPr>
          <p:cNvPicPr>
            <a:picLocks noChangeAspect="1"/>
          </p:cNvPicPr>
          <p:nvPr/>
        </p:nvPicPr>
        <p:blipFill rotWithShape="1">
          <a:blip r:embed="rId4">
            <a:extLst>
              <a:ext uri="{28A0092B-C50C-407E-A947-70E740481C1C}">
                <a14:useLocalDpi xmlns:a14="http://schemas.microsoft.com/office/drawing/2010/main" val="0"/>
              </a:ext>
            </a:extLst>
          </a:blip>
          <a:srcRect l="3651" r="7084" b="3480"/>
          <a:stretch/>
        </p:blipFill>
        <p:spPr>
          <a:xfrm>
            <a:off x="211977" y="2089369"/>
            <a:ext cx="5613184" cy="3793387"/>
          </a:xfrm>
          <a:prstGeom prst="rect">
            <a:avLst/>
          </a:prstGeom>
        </p:spPr>
      </p:pic>
      <p:grpSp>
        <p:nvGrpSpPr>
          <p:cNvPr id="12" name="组合 11">
            <a:extLst>
              <a:ext uri="{FF2B5EF4-FFF2-40B4-BE49-F238E27FC236}">
                <a16:creationId xmlns:a16="http://schemas.microsoft.com/office/drawing/2014/main" id="{301DF027-6698-4D29-0BA6-73A4648A7CD2}"/>
              </a:ext>
            </a:extLst>
          </p:cNvPr>
          <p:cNvGrpSpPr/>
          <p:nvPr/>
        </p:nvGrpSpPr>
        <p:grpSpPr>
          <a:xfrm>
            <a:off x="327413" y="1443714"/>
            <a:ext cx="1263042" cy="430311"/>
            <a:chOff x="3618815" y="1535618"/>
            <a:chExt cx="1405302" cy="313368"/>
          </a:xfrm>
        </p:grpSpPr>
        <p:sp>
          <p:nvSpPr>
            <p:cNvPr id="13" name="文本框 12">
              <a:extLst>
                <a:ext uri="{FF2B5EF4-FFF2-40B4-BE49-F238E27FC236}">
                  <a16:creationId xmlns:a16="http://schemas.microsoft.com/office/drawing/2014/main" id="{5F054347-394A-9C9F-E66B-B6A2E99C8342}"/>
                </a:ext>
              </a:extLst>
            </p:cNvPr>
            <p:cNvSpPr txBox="1"/>
            <p:nvPr/>
          </p:nvSpPr>
          <p:spPr>
            <a:xfrm>
              <a:off x="3677177" y="1535618"/>
              <a:ext cx="1346940" cy="313368"/>
            </a:xfrm>
            <a:prstGeom prst="rect">
              <a:avLst/>
            </a:prstGeom>
            <a:noFill/>
          </p:spPr>
          <p:txBody>
            <a:bodyPr wrap="non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B467D"/>
                  </a:solidFill>
                  <a:effectLst/>
                  <a:uLnTx/>
                  <a:uFillTx/>
                  <a:latin typeface="微软雅黑" panose="020B0503020204020204" pitchFamily="34" charset="-122"/>
                  <a:ea typeface="微软雅黑" panose="020B0503020204020204" pitchFamily="34" charset="-122"/>
                  <a:cs typeface="+mn-cs"/>
                </a:rPr>
                <a:t>软件代码</a:t>
              </a:r>
              <a:endParaRPr kumimoji="0" lang="en-US" altLang="zh-CN" sz="2000" b="1" i="0" u="none" strike="noStrike" kern="1200" cap="none" spc="0" normalizeH="0" baseline="0" noProof="0" dirty="0">
                <a:ln>
                  <a:noFill/>
                </a:ln>
                <a:solidFill>
                  <a:srgbClr val="1B467D"/>
                </a:solidFill>
                <a:effectLst/>
                <a:uLnTx/>
                <a:uFillTx/>
                <a:latin typeface="微软雅黑" panose="020B0503020204020204" pitchFamily="34" charset="-122"/>
                <a:ea typeface="微软雅黑" panose="020B0503020204020204" pitchFamily="34" charset="-122"/>
                <a:cs typeface="+mn-cs"/>
              </a:endParaRPr>
            </a:p>
          </p:txBody>
        </p:sp>
        <p:sp>
          <p:nvSpPr>
            <p:cNvPr id="14" name="平行四边形 13">
              <a:extLst>
                <a:ext uri="{FF2B5EF4-FFF2-40B4-BE49-F238E27FC236}">
                  <a16:creationId xmlns:a16="http://schemas.microsoft.com/office/drawing/2014/main" id="{89E69E99-EC96-CD79-2809-1A08B71F6E5A}"/>
                </a:ext>
              </a:extLst>
            </p:cNvPr>
            <p:cNvSpPr/>
            <p:nvPr/>
          </p:nvSpPr>
          <p:spPr>
            <a:xfrm>
              <a:off x="3618815" y="1555900"/>
              <a:ext cx="126002" cy="272852"/>
            </a:xfrm>
            <a:prstGeom prst="parallelogram">
              <a:avLst>
                <a:gd name="adj" fmla="val 61218"/>
              </a:avLst>
            </a:prstGeom>
            <a:solidFill>
              <a:srgbClr val="1B4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grpSp>
    </p:spTree>
    <p:extLst>
      <p:ext uri="{BB962C8B-B14F-4D97-AF65-F5344CB8AC3E}">
        <p14:creationId xmlns:p14="http://schemas.microsoft.com/office/powerpoint/2010/main" val="840443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88117" y="1371599"/>
            <a:ext cx="9903883" cy="5486401"/>
          </a:xfrm>
          <a:prstGeom prst="rect">
            <a:avLst/>
          </a:prstGeom>
          <a:blipFill dpi="0" rotWithShape="1">
            <a:blip r:embed="rId3">
              <a:alphaModFix amt="1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2" name="矩形 1"/>
          <p:cNvSpPr/>
          <p:nvPr/>
        </p:nvSpPr>
        <p:spPr>
          <a:xfrm>
            <a:off x="0" y="1896533"/>
            <a:ext cx="12192000" cy="2480733"/>
          </a:xfrm>
          <a:prstGeom prst="rect">
            <a:avLst/>
          </a:prstGeom>
          <a:gradFill flip="none" rotWithShape="1">
            <a:gsLst>
              <a:gs pos="0">
                <a:srgbClr val="184984"/>
              </a:gs>
              <a:gs pos="73550">
                <a:srgbClr val="184984"/>
              </a:gs>
              <a:gs pos="47100">
                <a:srgbClr val="184984"/>
              </a:gs>
              <a:gs pos="100000">
                <a:srgbClr val="184984"/>
              </a:gs>
            </a:gsLst>
            <a:path path="circle">
              <a:fillToRect r="100000" b="100000"/>
            </a:path>
            <a:tileRect l="-100000" t="-10000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zh-CN" altLang="en-US" sz="2400" dirty="0">
                <a:solidFill>
                  <a:schemeClr val="bg1"/>
                </a:solidFill>
                <a:latin typeface="+mj-ea"/>
                <a:ea typeface="+mj-ea"/>
              </a:rPr>
              <a:t>      </a:t>
            </a:r>
            <a:r>
              <a:rPr lang="zh-CN" altLang="en-US" sz="6600" b="1" dirty="0">
                <a:solidFill>
                  <a:schemeClr val="bg1"/>
                </a:solidFill>
                <a:latin typeface="+mj-ea"/>
                <a:ea typeface="+mj-ea"/>
              </a:rPr>
              <a:t>请各位老师批评指正！</a:t>
            </a:r>
          </a:p>
        </p:txBody>
      </p:sp>
      <p:pic>
        <p:nvPicPr>
          <p:cNvPr id="7" name="图片 6"/>
          <p:cNvPicPr>
            <a:picLocks noChangeAspect="1"/>
          </p:cNvPicPr>
          <p:nvPr/>
        </p:nvPicPr>
        <p:blipFill rotWithShape="1">
          <a:blip r:embed="rId4" cstate="email">
            <a:extLst>
              <a:ext uri="{28A0092B-C50C-407E-A947-70E740481C1C}">
                <a14:useLocalDpi xmlns:a14="http://schemas.microsoft.com/office/drawing/2010/main"/>
              </a:ext>
            </a:extLst>
          </a:blip>
          <a:srcRect/>
          <a:stretch>
            <a:fillRect/>
          </a:stretch>
        </p:blipFill>
        <p:spPr>
          <a:xfrm>
            <a:off x="259008" y="295180"/>
            <a:ext cx="3696910" cy="107641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630620" y="867103"/>
            <a:ext cx="3780202" cy="461665"/>
          </a:xfrm>
          <a:prstGeom prst="rect">
            <a:avLst/>
          </a:prstGeom>
          <a:noFill/>
        </p:spPr>
        <p:txBody>
          <a:bodyPr wrap="none" rtlCol="0">
            <a:spAutoFit/>
          </a:bodyPr>
          <a:lstStyle/>
          <a:p>
            <a:r>
              <a:rPr lang="en-US" altLang="zh-CN" sz="2400" dirty="0">
                <a:solidFill>
                  <a:schemeClr val="bg1"/>
                </a:solidFill>
                <a:latin typeface="+mj-ea"/>
                <a:ea typeface="+mj-ea"/>
              </a:rPr>
              <a:t>1.</a:t>
            </a:r>
            <a:r>
              <a:rPr lang="en-IE" altLang="en-US" sz="2400" dirty="0">
                <a:solidFill>
                  <a:schemeClr val="bg1"/>
                </a:solidFill>
                <a:latin typeface="+mj-ea"/>
                <a:ea typeface="+mj-ea"/>
              </a:rPr>
              <a:t>1</a:t>
            </a:r>
            <a:r>
              <a:rPr lang="en-US" altLang="zh-CN" sz="2400" dirty="0">
                <a:solidFill>
                  <a:schemeClr val="bg1"/>
                </a:solidFill>
                <a:latin typeface="+mj-ea"/>
                <a:ea typeface="+mj-ea"/>
              </a:rPr>
              <a:t> </a:t>
            </a:r>
            <a:r>
              <a:rPr lang="zh-CN" altLang="en-US" sz="2400" dirty="0">
                <a:solidFill>
                  <a:schemeClr val="bg1"/>
                </a:solidFill>
                <a:latin typeface="+mj-ea"/>
                <a:ea typeface="+mj-ea"/>
              </a:rPr>
              <a:t>前期科研竞赛经验积累</a:t>
            </a:r>
          </a:p>
        </p:txBody>
      </p:sp>
      <p:sp>
        <p:nvSpPr>
          <p:cNvPr id="9" name="矩形 8">
            <a:extLst>
              <a:ext uri="{FF2B5EF4-FFF2-40B4-BE49-F238E27FC236}">
                <a16:creationId xmlns:a16="http://schemas.microsoft.com/office/drawing/2014/main" id="{4798D9E9-8D68-18FA-C20A-EDEBEB6F5356}"/>
              </a:ext>
            </a:extLst>
          </p:cNvPr>
          <p:cNvSpPr/>
          <p:nvPr/>
        </p:nvSpPr>
        <p:spPr>
          <a:xfrm>
            <a:off x="630620" y="1582014"/>
            <a:ext cx="5121594" cy="4903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
        <p:nvSpPr>
          <p:cNvPr id="10" name="矩形: 圆角 9">
            <a:extLst>
              <a:ext uri="{FF2B5EF4-FFF2-40B4-BE49-F238E27FC236}">
                <a16:creationId xmlns:a16="http://schemas.microsoft.com/office/drawing/2014/main" id="{E6DF35BA-7B5B-53CE-A5FD-41B357BFB39B}"/>
              </a:ext>
            </a:extLst>
          </p:cNvPr>
          <p:cNvSpPr/>
          <p:nvPr/>
        </p:nvSpPr>
        <p:spPr bwMode="auto">
          <a:xfrm>
            <a:off x="5925848" y="1582013"/>
            <a:ext cx="6055901" cy="4903113"/>
          </a:xfrm>
          <a:prstGeom prst="roundRect">
            <a:avLst>
              <a:gd name="adj" fmla="val 0"/>
            </a:avLst>
          </a:prstGeom>
          <a:solidFill>
            <a:schemeClr val="accent5">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1350" dirty="0">
              <a:solidFill>
                <a:prstClr val="white"/>
              </a:solidFill>
              <a:ea typeface="等线" panose="02010600030101010101" charset="-122"/>
            </a:endParaRPr>
          </a:p>
        </p:txBody>
      </p:sp>
      <p:sp>
        <p:nvSpPr>
          <p:cNvPr id="11" name="文本框 10">
            <a:extLst>
              <a:ext uri="{FF2B5EF4-FFF2-40B4-BE49-F238E27FC236}">
                <a16:creationId xmlns:a16="http://schemas.microsoft.com/office/drawing/2014/main" id="{DCE57BDA-E5D8-AD4E-B884-B7153FDA73F9}"/>
              </a:ext>
            </a:extLst>
          </p:cNvPr>
          <p:cNvSpPr txBox="1"/>
          <p:nvPr/>
        </p:nvSpPr>
        <p:spPr>
          <a:xfrm>
            <a:off x="804254" y="1981903"/>
            <a:ext cx="4733765" cy="369331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学习使用相关软件和代码编译器</a:t>
            </a:r>
            <a:endParaRPr lang="en-US" altLang="zh-CN" dirty="0"/>
          </a:p>
          <a:p>
            <a:r>
              <a:rPr lang="en-US" altLang="zh-CN" dirty="0" err="1"/>
              <a:t>VScode</a:t>
            </a:r>
            <a:r>
              <a:rPr lang="en-US" altLang="zh-CN" dirty="0"/>
              <a:t>                 Julia              </a:t>
            </a:r>
            <a:r>
              <a:rPr lang="en-US" altLang="zh-CN" dirty="0" err="1"/>
              <a:t>jupyter</a:t>
            </a:r>
            <a:endParaRPr lang="en-US" altLang="zh-CN" dirty="0"/>
          </a:p>
          <a:p>
            <a:endParaRPr lang="en-US" altLang="zh-CN" dirty="0"/>
          </a:p>
          <a:p>
            <a:endParaRPr lang="en-US" altLang="zh-CN" dirty="0"/>
          </a:p>
          <a:p>
            <a:endParaRPr lang="en-US" altLang="zh-CN" dirty="0"/>
          </a:p>
          <a:p>
            <a:endParaRPr lang="en-US" altLang="zh-CN" dirty="0"/>
          </a:p>
          <a:p>
            <a:pPr marL="285750" indent="-285750">
              <a:buFont typeface="Arial" panose="020B0604020202020204" pitchFamily="34" charset="0"/>
              <a:buChar char="•"/>
            </a:pPr>
            <a:r>
              <a:rPr lang="zh-CN" altLang="en-US" dirty="0"/>
              <a:t>学习软件开发和计算机相关知识</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285750" indent="-285750">
              <a:buFont typeface="Arial" panose="020B0604020202020204" pitchFamily="34" charset="0"/>
              <a:buChar char="•"/>
            </a:pPr>
            <a:r>
              <a:rPr lang="zh-CN" altLang="en-US" dirty="0"/>
              <a:t>了解计算优化</a:t>
            </a:r>
          </a:p>
        </p:txBody>
      </p:sp>
      <p:sp>
        <p:nvSpPr>
          <p:cNvPr id="12" name="文本框 11">
            <a:extLst>
              <a:ext uri="{FF2B5EF4-FFF2-40B4-BE49-F238E27FC236}">
                <a16:creationId xmlns:a16="http://schemas.microsoft.com/office/drawing/2014/main" id="{0548FCAA-BEBC-3284-39AE-FF1C418D4752}"/>
              </a:ext>
            </a:extLst>
          </p:cNvPr>
          <p:cNvSpPr txBox="1"/>
          <p:nvPr/>
        </p:nvSpPr>
        <p:spPr>
          <a:xfrm>
            <a:off x="6077660" y="1736832"/>
            <a:ext cx="5904089" cy="3693319"/>
          </a:xfrm>
          <a:prstGeom prst="rect">
            <a:avLst/>
          </a:prstGeom>
          <a:noFill/>
        </p:spPr>
        <p:txBody>
          <a:bodyPr wrap="square" rtlCol="0">
            <a:spAutoFit/>
          </a:bodyPr>
          <a:lstStyle/>
          <a:p>
            <a:pPr algn="ctr">
              <a:lnSpc>
                <a:spcPct val="120000"/>
              </a:lnSpc>
              <a:defRPr/>
            </a:pPr>
            <a:r>
              <a:rPr lang="zh-CN" altLang="en-US" sz="2000" b="1" dirty="0">
                <a:solidFill>
                  <a:srgbClr val="1B467D"/>
                </a:solidFill>
                <a:latin typeface="微软雅黑" panose="020B0503020204020204" pitchFamily="34" charset="-122"/>
                <a:ea typeface="微软雅黑" panose="020B0503020204020204" pitchFamily="34" charset="-122"/>
              </a:rPr>
              <a:t>科研竞赛经验积累</a:t>
            </a:r>
            <a:endParaRPr lang="en-US" altLang="zh-CN" sz="2000" b="1" dirty="0">
              <a:solidFill>
                <a:srgbClr val="1B467D"/>
              </a:solidFill>
              <a:latin typeface="微软雅黑" panose="020B0503020204020204" pitchFamily="34" charset="-122"/>
              <a:ea typeface="微软雅黑" panose="020B0503020204020204" pitchFamily="34" charset="-122"/>
            </a:endParaRPr>
          </a:p>
          <a:p>
            <a:pPr algn="ctr">
              <a:lnSpc>
                <a:spcPct val="120000"/>
              </a:lnSpc>
              <a:defRPr/>
            </a:pPr>
            <a:r>
              <a:rPr lang="zh-CN" altLang="en-US" sz="2000" b="1" dirty="0">
                <a:solidFill>
                  <a:srgbClr val="00B0F0"/>
                </a:solidFill>
                <a:latin typeface="微软雅黑" panose="020B0503020204020204" pitchFamily="34" charset="-122"/>
                <a:ea typeface="微软雅黑" panose="020B0503020204020204" pitchFamily="34" charset="-122"/>
              </a:rPr>
              <a:t>团队成员</a:t>
            </a:r>
            <a:endParaRPr lang="en-US" altLang="zh-CN" sz="2000" b="1" dirty="0">
              <a:solidFill>
                <a:srgbClr val="00B0F0"/>
              </a:solidFill>
              <a:latin typeface="微软雅黑" panose="020B0503020204020204" pitchFamily="34" charset="-122"/>
              <a:ea typeface="微软雅黑" panose="020B0503020204020204" pitchFamily="34" charset="-122"/>
            </a:endParaRPr>
          </a:p>
          <a:p>
            <a:pPr algn="ctr">
              <a:lnSpc>
                <a:spcPct val="120000"/>
              </a:lnSpc>
              <a:defRPr/>
            </a:pPr>
            <a:endParaRPr lang="en-US" altLang="zh-CN" sz="2000" b="1" dirty="0">
              <a:solidFill>
                <a:srgbClr val="00B0F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t>曾参与</a:t>
            </a:r>
            <a:r>
              <a:rPr lang="zh-CN" altLang="en-US" dirty="0">
                <a:solidFill>
                  <a:srgbClr val="FF0000"/>
                </a:solidFill>
              </a:rPr>
              <a:t>腾飞杯</a:t>
            </a:r>
            <a:r>
              <a:rPr lang="zh-CN" altLang="en-US" dirty="0"/>
              <a:t>“高性能液态金属锂离子电池”项目</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曾参加</a:t>
            </a:r>
            <a:r>
              <a:rPr lang="zh-CN" altLang="en-US" dirty="0">
                <a:solidFill>
                  <a:srgbClr val="FF0000"/>
                </a:solidFill>
              </a:rPr>
              <a:t>腾飞杯</a:t>
            </a:r>
            <a:r>
              <a:rPr lang="zh-CN" altLang="en-US" dirty="0"/>
              <a:t>“陕西省商洛市教育资源分配路径规划”项目</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曾参加</a:t>
            </a:r>
            <a:r>
              <a:rPr lang="zh-CN" altLang="zh-CN" spc="20" dirty="0">
                <a:solidFill>
                  <a:srgbClr val="000000"/>
                </a:solidFill>
                <a:effectLst/>
                <a:ea typeface="方正黑体_GBK"/>
              </a:rPr>
              <a:t>“</a:t>
            </a:r>
            <a:r>
              <a:rPr lang="zh-CN" altLang="zh-CN" spc="20" dirty="0">
                <a:solidFill>
                  <a:srgbClr val="FF0000"/>
                </a:solidFill>
                <a:effectLst/>
                <a:ea typeface="方正黑体_GBK"/>
              </a:rPr>
              <a:t>挑战</a:t>
            </a:r>
            <a:r>
              <a:rPr lang="zh-CN" altLang="zh-CN" spc="15" dirty="0">
                <a:solidFill>
                  <a:srgbClr val="FF0000"/>
                </a:solidFill>
                <a:effectLst/>
                <a:ea typeface="方正黑体_GBK"/>
              </a:rPr>
              <a:t>杯</a:t>
            </a:r>
            <a:r>
              <a:rPr lang="zh-CN" altLang="zh-CN" spc="10" dirty="0">
                <a:solidFill>
                  <a:srgbClr val="000000"/>
                </a:solidFill>
                <a:effectLst/>
                <a:ea typeface="方正黑体_GBK"/>
              </a:rPr>
              <a:t>”全国大学生课外学术科技作品竞赛“揭榜挂帅”专项赛</a:t>
            </a:r>
            <a:r>
              <a:rPr lang="zh-CN" altLang="zh-CN" dirty="0">
                <a:effectLst/>
              </a:rPr>
              <a:t> </a:t>
            </a:r>
            <a:endParaRPr lang="en-US" altLang="zh-CN" dirty="0">
              <a:effectLst/>
            </a:endParaRP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曾参加全国大学生</a:t>
            </a:r>
            <a:r>
              <a:rPr lang="zh-CN" altLang="en-US" dirty="0">
                <a:solidFill>
                  <a:srgbClr val="FF0000"/>
                </a:solidFill>
              </a:rPr>
              <a:t>数学建模竞赛</a:t>
            </a:r>
            <a:endParaRPr lang="en-US" altLang="zh-CN" dirty="0">
              <a:solidFill>
                <a:srgbClr val="FF0000"/>
              </a:solidFill>
            </a:endParaRPr>
          </a:p>
        </p:txBody>
      </p:sp>
      <p:pic>
        <p:nvPicPr>
          <p:cNvPr id="3" name="图片 2">
            <a:extLst>
              <a:ext uri="{FF2B5EF4-FFF2-40B4-BE49-F238E27FC236}">
                <a16:creationId xmlns:a16="http://schemas.microsoft.com/office/drawing/2014/main" id="{1282CC68-61CA-8C97-2D33-7CF426D4A0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6603" y="2645215"/>
            <a:ext cx="1770785" cy="872276"/>
          </a:xfrm>
          <a:prstGeom prst="rect">
            <a:avLst/>
          </a:prstGeom>
        </p:spPr>
      </p:pic>
      <p:pic>
        <p:nvPicPr>
          <p:cNvPr id="4" name="图片 3">
            <a:extLst>
              <a:ext uri="{FF2B5EF4-FFF2-40B4-BE49-F238E27FC236}">
                <a16:creationId xmlns:a16="http://schemas.microsoft.com/office/drawing/2014/main" id="{9487D94A-6BBE-6301-2474-3A50BE03D1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91111" y="2645215"/>
            <a:ext cx="1384689" cy="872276"/>
          </a:xfrm>
          <a:prstGeom prst="rect">
            <a:avLst/>
          </a:prstGeom>
        </p:spPr>
      </p:pic>
      <p:pic>
        <p:nvPicPr>
          <p:cNvPr id="5" name="图片 4">
            <a:extLst>
              <a:ext uri="{FF2B5EF4-FFF2-40B4-BE49-F238E27FC236}">
                <a16:creationId xmlns:a16="http://schemas.microsoft.com/office/drawing/2014/main" id="{4DF23A45-4E4C-5765-FDA8-C4A0933DF17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75800" y="2645215"/>
            <a:ext cx="1204122" cy="872276"/>
          </a:xfrm>
          <a:prstGeom prst="rect">
            <a:avLst/>
          </a:prstGeom>
        </p:spPr>
      </p:pic>
      <p:pic>
        <p:nvPicPr>
          <p:cNvPr id="6" name="图片 5">
            <a:extLst>
              <a:ext uri="{FF2B5EF4-FFF2-40B4-BE49-F238E27FC236}">
                <a16:creationId xmlns:a16="http://schemas.microsoft.com/office/drawing/2014/main" id="{598F8970-DDF7-E3AE-23F4-137F79E1C38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2754" y="3950447"/>
            <a:ext cx="2030239" cy="1110372"/>
          </a:xfrm>
          <a:prstGeom prst="rect">
            <a:avLst/>
          </a:prstGeom>
        </p:spPr>
      </p:pic>
      <p:pic>
        <p:nvPicPr>
          <p:cNvPr id="7" name="图片 6">
            <a:extLst>
              <a:ext uri="{FF2B5EF4-FFF2-40B4-BE49-F238E27FC236}">
                <a16:creationId xmlns:a16="http://schemas.microsoft.com/office/drawing/2014/main" id="{62B30BA3-D9A0-752F-BFFD-25881C48738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07289" y="3950447"/>
            <a:ext cx="2638963" cy="2457728"/>
          </a:xfrm>
          <a:prstGeom prst="rect">
            <a:avLst/>
          </a:prstGeom>
        </p:spPr>
      </p:pic>
      <p:sp>
        <p:nvSpPr>
          <p:cNvPr id="14" name="文本框 13">
            <a:extLst>
              <a:ext uri="{FF2B5EF4-FFF2-40B4-BE49-F238E27FC236}">
                <a16:creationId xmlns:a16="http://schemas.microsoft.com/office/drawing/2014/main" id="{7FE7A4B1-3757-01F5-ACDA-4D721EB531C4}"/>
              </a:ext>
            </a:extLst>
          </p:cNvPr>
          <p:cNvSpPr txBox="1"/>
          <p:nvPr/>
        </p:nvSpPr>
        <p:spPr>
          <a:xfrm>
            <a:off x="1621393" y="1561706"/>
            <a:ext cx="2743200" cy="430374"/>
          </a:xfrm>
          <a:prstGeom prst="rect">
            <a:avLst/>
          </a:prstGeom>
          <a:noFill/>
        </p:spPr>
        <p:txBody>
          <a:bodyPr wrap="square" rtlCol="0">
            <a:spAutoFit/>
          </a:bodyPr>
          <a:lstStyle/>
          <a:p>
            <a:pPr algn="ctr">
              <a:lnSpc>
                <a:spcPct val="120000"/>
              </a:lnSpc>
              <a:defRPr/>
            </a:pPr>
            <a:r>
              <a:rPr lang="zh-CN" altLang="en-US" sz="2000" b="1" dirty="0">
                <a:solidFill>
                  <a:srgbClr val="1B467D"/>
                </a:solidFill>
                <a:latin typeface="微软雅黑" panose="020B0503020204020204" pitchFamily="34" charset="-122"/>
                <a:ea typeface="微软雅黑" panose="020B0503020204020204" pitchFamily="34" charset="-122"/>
              </a:rPr>
              <a:t>前期学习准备</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630620" y="867103"/>
            <a:ext cx="25587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1.2 </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前期文献调研</a:t>
            </a:r>
          </a:p>
        </p:txBody>
      </p:sp>
      <p:sp>
        <p:nvSpPr>
          <p:cNvPr id="3" name="矩形 2">
            <a:extLst>
              <a:ext uri="{FF2B5EF4-FFF2-40B4-BE49-F238E27FC236}">
                <a16:creationId xmlns:a16="http://schemas.microsoft.com/office/drawing/2014/main" id="{9AA8A8AE-87B0-7213-A3F2-49181E627F5C}"/>
              </a:ext>
            </a:extLst>
          </p:cNvPr>
          <p:cNvSpPr/>
          <p:nvPr/>
        </p:nvSpPr>
        <p:spPr>
          <a:xfrm>
            <a:off x="630620" y="1582014"/>
            <a:ext cx="5121594" cy="4903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8749CF26-187B-7647-258C-616E55A40B51}"/>
              </a:ext>
            </a:extLst>
          </p:cNvPr>
          <p:cNvSpPr/>
          <p:nvPr/>
        </p:nvSpPr>
        <p:spPr bwMode="auto">
          <a:xfrm>
            <a:off x="6178273" y="1582013"/>
            <a:ext cx="5670557" cy="4903113"/>
          </a:xfrm>
          <a:prstGeom prst="roundRect">
            <a:avLst>
              <a:gd name="adj" fmla="val 0"/>
            </a:avLst>
          </a:prstGeom>
          <a:solidFill>
            <a:schemeClr val="accent5">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sz="1350" dirty="0">
              <a:solidFill>
                <a:prstClr val="white"/>
              </a:solidFill>
              <a:ea typeface="等线" panose="02010600030101010101" charset="-122"/>
            </a:endParaRPr>
          </a:p>
        </p:txBody>
      </p:sp>
      <p:pic>
        <p:nvPicPr>
          <p:cNvPr id="5" name="图片 4">
            <a:extLst>
              <a:ext uri="{FF2B5EF4-FFF2-40B4-BE49-F238E27FC236}">
                <a16:creationId xmlns:a16="http://schemas.microsoft.com/office/drawing/2014/main" id="{66A5C08A-84F1-46FD-1C43-C8B4D8D4A34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0105" y="1730784"/>
            <a:ext cx="3298458" cy="1698216"/>
          </a:xfrm>
          <a:prstGeom prst="rect">
            <a:avLst/>
          </a:prstGeom>
        </p:spPr>
      </p:pic>
      <p:pic>
        <p:nvPicPr>
          <p:cNvPr id="8" name="图片 7">
            <a:extLst>
              <a:ext uri="{FF2B5EF4-FFF2-40B4-BE49-F238E27FC236}">
                <a16:creationId xmlns:a16="http://schemas.microsoft.com/office/drawing/2014/main" id="{0A97A3F5-EE7D-68B9-0C73-30ADFB84E1F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75209" y="1730784"/>
            <a:ext cx="3276686" cy="1562141"/>
          </a:xfrm>
          <a:prstGeom prst="rect">
            <a:avLst/>
          </a:prstGeom>
        </p:spPr>
      </p:pic>
      <p:sp>
        <p:nvSpPr>
          <p:cNvPr id="2" name="文本框 1">
            <a:extLst>
              <a:ext uri="{FF2B5EF4-FFF2-40B4-BE49-F238E27FC236}">
                <a16:creationId xmlns:a16="http://schemas.microsoft.com/office/drawing/2014/main" id="{715A7888-C493-311D-FED1-F71C76297E29}"/>
              </a:ext>
            </a:extLst>
          </p:cNvPr>
          <p:cNvSpPr txBox="1"/>
          <p:nvPr/>
        </p:nvSpPr>
        <p:spPr>
          <a:xfrm>
            <a:off x="892278" y="3598489"/>
            <a:ext cx="4483510" cy="2585323"/>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构建结合电</a:t>
            </a:r>
            <a:r>
              <a:rPr lang="en-US" altLang="zh-CN" dirty="0"/>
              <a:t>-</a:t>
            </a:r>
            <a:r>
              <a:rPr lang="zh-CN" altLang="en-US" dirty="0"/>
              <a:t>热</a:t>
            </a:r>
            <a:r>
              <a:rPr lang="en-US" altLang="zh-CN" dirty="0"/>
              <a:t>-</a:t>
            </a:r>
            <a:r>
              <a:rPr lang="zh-CN" altLang="en-US" dirty="0"/>
              <a:t>氢协同存储的近零能耗社区能源系统架构</a:t>
            </a:r>
            <a:endParaRPr lang="en-US" altLang="zh-CN" dirty="0"/>
          </a:p>
          <a:p>
            <a:endParaRPr lang="en-US" altLang="zh-CN" dirty="0"/>
          </a:p>
          <a:p>
            <a:pPr marL="285750" indent="-285750">
              <a:buFont typeface="Arial" panose="020B0604020202020204" pitchFamily="34" charset="0"/>
              <a:buChar char="•"/>
            </a:pPr>
            <a:r>
              <a:rPr lang="zh-CN" altLang="en-US" dirty="0"/>
              <a:t>综合能源系统是一种耦合冷、热、电、气等多种各异能源的多能流综合能源 系统。</a:t>
            </a:r>
            <a:endParaRPr lang="en-US" altLang="zh-CN" dirty="0"/>
          </a:p>
          <a:p>
            <a:endParaRPr lang="en-US" altLang="zh-CN" dirty="0"/>
          </a:p>
          <a:p>
            <a:pPr marL="285750" indent="-285750">
              <a:buFont typeface="Arial" panose="020B0604020202020204" pitchFamily="34" charset="0"/>
              <a:buChar char="•"/>
            </a:pPr>
            <a:r>
              <a:rPr lang="zh-CN" altLang="en-US" dirty="0"/>
              <a:t>含可再生能源和压缩空气储能的孤岛能源系统</a:t>
            </a:r>
          </a:p>
        </p:txBody>
      </p:sp>
      <p:pic>
        <p:nvPicPr>
          <p:cNvPr id="6" name="图片 5">
            <a:extLst>
              <a:ext uri="{FF2B5EF4-FFF2-40B4-BE49-F238E27FC236}">
                <a16:creationId xmlns:a16="http://schemas.microsoft.com/office/drawing/2014/main" id="{51F19139-05BF-82CE-1969-F24007E3DB0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86027" y="3386637"/>
            <a:ext cx="2561595" cy="1330536"/>
          </a:xfrm>
          <a:prstGeom prst="rect">
            <a:avLst/>
          </a:prstGeom>
        </p:spPr>
      </p:pic>
      <p:pic>
        <p:nvPicPr>
          <p:cNvPr id="7" name="图片 6">
            <a:extLst>
              <a:ext uri="{FF2B5EF4-FFF2-40B4-BE49-F238E27FC236}">
                <a16:creationId xmlns:a16="http://schemas.microsoft.com/office/drawing/2014/main" id="{79CF216E-0434-5F64-B338-76DCC12CB8B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13551" y="3360447"/>
            <a:ext cx="2770562" cy="2966611"/>
          </a:xfrm>
          <a:prstGeom prst="rect">
            <a:avLst/>
          </a:prstGeom>
        </p:spPr>
      </p:pic>
      <p:pic>
        <p:nvPicPr>
          <p:cNvPr id="10" name="图片 9">
            <a:extLst>
              <a:ext uri="{FF2B5EF4-FFF2-40B4-BE49-F238E27FC236}">
                <a16:creationId xmlns:a16="http://schemas.microsoft.com/office/drawing/2014/main" id="{C066B358-903A-B20C-E79F-A1D3DAF52FC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09193" y="4820677"/>
            <a:ext cx="2538429" cy="150638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630620" y="867103"/>
            <a:ext cx="210666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2.1.1</a:t>
            </a:r>
            <a:r>
              <a:rPr lang="zh-CN" altLang="en-US" sz="2400" dirty="0">
                <a:solidFill>
                  <a:schemeClr val="bg1"/>
                </a:solidFill>
                <a:latin typeface="微软雅黑" panose="020B0503020204020204" pitchFamily="34" charset="-122"/>
                <a:ea typeface="微软雅黑" panose="020B0503020204020204" pitchFamily="34" charset="-122"/>
              </a:rPr>
              <a:t>选题意义</a:t>
            </a:r>
          </a:p>
        </p:txBody>
      </p:sp>
      <p:grpSp>
        <p:nvGrpSpPr>
          <p:cNvPr id="3" name="组合 2">
            <a:extLst>
              <a:ext uri="{FF2B5EF4-FFF2-40B4-BE49-F238E27FC236}">
                <a16:creationId xmlns:a16="http://schemas.microsoft.com/office/drawing/2014/main" id="{A42D701A-F926-01DC-705C-77EC95AF1832}"/>
              </a:ext>
            </a:extLst>
          </p:cNvPr>
          <p:cNvGrpSpPr/>
          <p:nvPr/>
        </p:nvGrpSpPr>
        <p:grpSpPr>
          <a:xfrm>
            <a:off x="505043" y="5151977"/>
            <a:ext cx="11092527" cy="1596323"/>
            <a:chOff x="505043" y="5151977"/>
            <a:chExt cx="11092527" cy="1596323"/>
          </a:xfrm>
        </p:grpSpPr>
        <p:sp>
          <p:nvSpPr>
            <p:cNvPr id="5" name="文本框 4">
              <a:extLst>
                <a:ext uri="{FF2B5EF4-FFF2-40B4-BE49-F238E27FC236}">
                  <a16:creationId xmlns:a16="http://schemas.microsoft.com/office/drawing/2014/main" id="{F25D1D7E-77E5-8D59-1212-2C44D3B99F10}"/>
                </a:ext>
              </a:extLst>
            </p:cNvPr>
            <p:cNvSpPr txBox="1"/>
            <p:nvPr/>
          </p:nvSpPr>
          <p:spPr>
            <a:xfrm>
              <a:off x="649228" y="5168031"/>
              <a:ext cx="2492990" cy="430374"/>
            </a:xfrm>
            <a:prstGeom prst="rect">
              <a:avLst/>
            </a:prstGeom>
            <a:noFill/>
          </p:spPr>
          <p:txBody>
            <a:bodyPr wrap="none" rtlCol="0">
              <a:spAutoFit/>
            </a:bodyPr>
            <a:lstStyle/>
            <a:p>
              <a:pPr>
                <a:lnSpc>
                  <a:spcPct val="120000"/>
                </a:lnSpc>
              </a:pPr>
              <a:r>
                <a:rPr lang="zh-CN" altLang="en-US" sz="2000" b="1" dirty="0">
                  <a:solidFill>
                    <a:srgbClr val="1B467D"/>
                  </a:solidFill>
                  <a:latin typeface="+mj-ea"/>
                  <a:ea typeface="+mj-ea"/>
                </a:rPr>
                <a:t>双碳战略与能源革命</a:t>
              </a:r>
              <a:endParaRPr lang="en-US" altLang="zh-CN" sz="2000" b="1" dirty="0">
                <a:solidFill>
                  <a:srgbClr val="1B467D"/>
                </a:solidFill>
                <a:latin typeface="+mj-ea"/>
                <a:ea typeface="+mj-ea"/>
              </a:endParaRPr>
            </a:p>
          </p:txBody>
        </p:sp>
        <p:grpSp>
          <p:nvGrpSpPr>
            <p:cNvPr id="7" name="组合 6">
              <a:extLst>
                <a:ext uri="{FF2B5EF4-FFF2-40B4-BE49-F238E27FC236}">
                  <a16:creationId xmlns:a16="http://schemas.microsoft.com/office/drawing/2014/main" id="{970EF0F3-69A1-B22D-3821-5DCF9887F3FD}"/>
                </a:ext>
              </a:extLst>
            </p:cNvPr>
            <p:cNvGrpSpPr/>
            <p:nvPr/>
          </p:nvGrpSpPr>
          <p:grpSpPr>
            <a:xfrm>
              <a:off x="505043" y="5151977"/>
              <a:ext cx="11092527" cy="1596323"/>
              <a:chOff x="505043" y="5151977"/>
              <a:chExt cx="11092527" cy="1596323"/>
            </a:xfrm>
          </p:grpSpPr>
          <p:sp>
            <p:nvSpPr>
              <p:cNvPr id="9" name="矩形 8">
                <a:extLst>
                  <a:ext uri="{FF2B5EF4-FFF2-40B4-BE49-F238E27FC236}">
                    <a16:creationId xmlns:a16="http://schemas.microsoft.com/office/drawing/2014/main" id="{1952F776-7B8F-5831-8BA4-48EE8962A62C}"/>
                  </a:ext>
                </a:extLst>
              </p:cNvPr>
              <p:cNvSpPr/>
              <p:nvPr/>
            </p:nvSpPr>
            <p:spPr>
              <a:xfrm>
                <a:off x="719667" y="5609571"/>
                <a:ext cx="8119533" cy="1138729"/>
              </a:xfrm>
              <a:prstGeom prst="rect">
                <a:avLst/>
              </a:prstGeom>
              <a:solidFill>
                <a:schemeClr val="bg1"/>
              </a:solidFill>
              <a:ln>
                <a:gradFill>
                  <a:gsLst>
                    <a:gs pos="0">
                      <a:srgbClr val="001C54">
                        <a:alpha val="52000"/>
                      </a:srgbClr>
                    </a:gs>
                    <a:gs pos="55000">
                      <a:schemeClr val="bg1"/>
                    </a:gs>
                    <a:gs pos="100000">
                      <a:srgbClr val="001C54">
                        <a:alpha val="52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zh-CN" altLang="en-US"/>
              </a:p>
            </p:txBody>
          </p:sp>
          <p:pic>
            <p:nvPicPr>
              <p:cNvPr id="11" name="图片 10">
                <a:extLst>
                  <a:ext uri="{FF2B5EF4-FFF2-40B4-BE49-F238E27FC236}">
                    <a16:creationId xmlns:a16="http://schemas.microsoft.com/office/drawing/2014/main" id="{A5098C7B-40DE-0F0E-E722-8D180645801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a:fillRect/>
              </a:stretch>
            </p:blipFill>
            <p:spPr>
              <a:xfrm>
                <a:off x="8919591" y="5151977"/>
                <a:ext cx="2677979" cy="1586531"/>
              </a:xfrm>
              <a:prstGeom prst="rect">
                <a:avLst/>
              </a:prstGeom>
              <a:ln>
                <a:noFill/>
              </a:ln>
              <a:effectLst>
                <a:outerShdw blurRad="292100" dist="139700" dir="2700000" algn="tl" rotWithShape="0">
                  <a:srgbClr val="333333">
                    <a:alpha val="65000"/>
                  </a:srgbClr>
                </a:outerShdw>
              </a:effectLst>
            </p:spPr>
          </p:pic>
          <p:sp>
            <p:nvSpPr>
              <p:cNvPr id="14" name="平行四边形 13">
                <a:extLst>
                  <a:ext uri="{FF2B5EF4-FFF2-40B4-BE49-F238E27FC236}">
                    <a16:creationId xmlns:a16="http://schemas.microsoft.com/office/drawing/2014/main" id="{64738FD5-7592-2FA5-CE4E-1BA1382BC315}"/>
                  </a:ext>
                </a:extLst>
              </p:cNvPr>
              <p:cNvSpPr/>
              <p:nvPr/>
            </p:nvSpPr>
            <p:spPr>
              <a:xfrm>
                <a:off x="505043" y="5253111"/>
                <a:ext cx="126002" cy="272852"/>
              </a:xfrm>
              <a:prstGeom prst="parallelogram">
                <a:avLst>
                  <a:gd name="adj" fmla="val 61218"/>
                </a:avLst>
              </a:prstGeom>
              <a:solidFill>
                <a:srgbClr val="1B4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15" name="矩形 14">
                <a:extLst>
                  <a:ext uri="{FF2B5EF4-FFF2-40B4-BE49-F238E27FC236}">
                    <a16:creationId xmlns:a16="http://schemas.microsoft.com/office/drawing/2014/main" id="{E4D8FBCA-6C73-9CB3-20C2-3931BC84AEA6}"/>
                  </a:ext>
                </a:extLst>
              </p:cNvPr>
              <p:cNvSpPr/>
              <p:nvPr/>
            </p:nvSpPr>
            <p:spPr>
              <a:xfrm>
                <a:off x="800058" y="5671082"/>
                <a:ext cx="7862689" cy="1077218"/>
              </a:xfrm>
              <a:prstGeom prst="rect">
                <a:avLst/>
              </a:prstGeom>
            </p:spPr>
            <p:txBody>
              <a:bodyPr wrap="square">
                <a:spAutoFit/>
              </a:bodyPr>
              <a:lstStyle/>
              <a:p>
                <a:pPr indent="457200"/>
                <a:r>
                  <a:rPr lang="zh-CN" altLang="en-US" sz="1600" dirty="0">
                    <a:latin typeface="+mj-ea"/>
                    <a:ea typeface="+mj-ea"/>
                  </a:rPr>
                  <a:t>统筹能源安全稳定供应和绿色低碳发展，科学有序推进</a:t>
                </a:r>
                <a:r>
                  <a:rPr lang="zh-CN" altLang="en-US" sz="1600" dirty="0">
                    <a:solidFill>
                      <a:srgbClr val="C00000"/>
                    </a:solidFill>
                    <a:latin typeface="+mj-ea"/>
                    <a:ea typeface="+mj-ea"/>
                  </a:rPr>
                  <a:t>碳达峰碳中和</a:t>
                </a:r>
                <a:r>
                  <a:rPr lang="zh-CN" altLang="en-US" sz="1600" dirty="0">
                    <a:latin typeface="+mj-ea"/>
                    <a:ea typeface="+mj-ea"/>
                  </a:rPr>
                  <a:t>。在做好能源资源安全保障工作方面，深入推进</a:t>
                </a:r>
                <a:r>
                  <a:rPr lang="zh-CN" altLang="en-US" sz="1600" dirty="0">
                    <a:solidFill>
                      <a:srgbClr val="C00000"/>
                    </a:solidFill>
                    <a:latin typeface="+mj-ea"/>
                    <a:ea typeface="+mj-ea"/>
                  </a:rPr>
                  <a:t>能源革命</a:t>
                </a:r>
                <a:r>
                  <a:rPr lang="zh-CN" altLang="en-US" sz="1600" dirty="0">
                    <a:latin typeface="+mj-ea"/>
                    <a:ea typeface="+mj-ea"/>
                  </a:rPr>
                  <a:t>，加快规划建设</a:t>
                </a:r>
                <a:r>
                  <a:rPr lang="zh-CN" altLang="en-US" sz="1600" dirty="0">
                    <a:solidFill>
                      <a:srgbClr val="C00000"/>
                    </a:solidFill>
                    <a:latin typeface="+mj-ea"/>
                    <a:ea typeface="+mj-ea"/>
                  </a:rPr>
                  <a:t>新型能源体系</a:t>
                </a:r>
                <a:r>
                  <a:rPr lang="zh-CN" altLang="en-US" sz="1600" dirty="0">
                    <a:latin typeface="+mj-ea"/>
                    <a:ea typeface="+mj-ea"/>
                  </a:rPr>
                  <a:t>，加强</a:t>
                </a:r>
                <a:r>
                  <a:rPr lang="zh-CN" altLang="en-US" sz="1600" dirty="0">
                    <a:solidFill>
                      <a:srgbClr val="C00000"/>
                    </a:solidFill>
                    <a:latin typeface="+mj-ea"/>
                    <a:ea typeface="+mj-ea"/>
                  </a:rPr>
                  <a:t>能源产供储销体系建设</a:t>
                </a:r>
                <a:r>
                  <a:rPr lang="zh-CN" altLang="en-US" sz="1600" dirty="0">
                    <a:latin typeface="+mj-ea"/>
                    <a:ea typeface="+mj-ea"/>
                  </a:rPr>
                  <a:t>，完善能源安全生产责任制，提升能源自主安全保障能力。</a:t>
                </a:r>
                <a:endParaRPr lang="en-US" altLang="zh-CN" sz="1600" dirty="0">
                  <a:latin typeface="+mj-ea"/>
                  <a:ea typeface="+mj-ea"/>
                </a:endParaRPr>
              </a:p>
              <a:p>
                <a:pPr algn="r"/>
                <a:r>
                  <a:rPr lang="en-US" altLang="zh-CN" sz="1600" dirty="0">
                    <a:latin typeface="楷体" panose="02010609060101010101" pitchFamily="49" charset="-122"/>
                    <a:ea typeface="楷体" panose="02010609060101010101" pitchFamily="49" charset="-122"/>
                  </a:rPr>
                  <a:t>——2023</a:t>
                </a:r>
                <a:r>
                  <a:rPr lang="zh-CN" altLang="en-US" sz="1600" dirty="0">
                    <a:latin typeface="楷体" panose="02010609060101010101" pitchFamily="49" charset="-122"/>
                    <a:ea typeface="楷体" panose="02010609060101010101" pitchFamily="49" charset="-122"/>
                  </a:rPr>
                  <a:t>年政府工作报告</a:t>
                </a:r>
              </a:p>
            </p:txBody>
          </p:sp>
        </p:grpSp>
      </p:grpSp>
      <p:grpSp>
        <p:nvGrpSpPr>
          <p:cNvPr id="16" name="组合 15">
            <a:extLst>
              <a:ext uri="{FF2B5EF4-FFF2-40B4-BE49-F238E27FC236}">
                <a16:creationId xmlns:a16="http://schemas.microsoft.com/office/drawing/2014/main" id="{F3BA3D07-B1BB-BB9B-D9E6-36012F8954F4}"/>
              </a:ext>
            </a:extLst>
          </p:cNvPr>
          <p:cNvGrpSpPr/>
          <p:nvPr/>
        </p:nvGrpSpPr>
        <p:grpSpPr>
          <a:xfrm>
            <a:off x="471800" y="1425197"/>
            <a:ext cx="11125770" cy="3608002"/>
            <a:chOff x="471800" y="3044274"/>
            <a:chExt cx="11125770" cy="3608002"/>
          </a:xfrm>
        </p:grpSpPr>
        <p:grpSp>
          <p:nvGrpSpPr>
            <p:cNvPr id="17" name="组合 16">
              <a:extLst>
                <a:ext uri="{FF2B5EF4-FFF2-40B4-BE49-F238E27FC236}">
                  <a16:creationId xmlns:a16="http://schemas.microsoft.com/office/drawing/2014/main" id="{A33B0D90-BFC7-03C2-5928-B6EF5928F431}"/>
                </a:ext>
              </a:extLst>
            </p:cNvPr>
            <p:cNvGrpSpPr/>
            <p:nvPr/>
          </p:nvGrpSpPr>
          <p:grpSpPr>
            <a:xfrm>
              <a:off x="3456167" y="3556372"/>
              <a:ext cx="2436940" cy="3094060"/>
              <a:chOff x="345245" y="2600458"/>
              <a:chExt cx="2973462" cy="3798702"/>
            </a:xfrm>
          </p:grpSpPr>
          <p:sp>
            <p:nvSpPr>
              <p:cNvPr id="48" name="矩形: 圆角 47">
                <a:extLst>
                  <a:ext uri="{FF2B5EF4-FFF2-40B4-BE49-F238E27FC236}">
                    <a16:creationId xmlns:a16="http://schemas.microsoft.com/office/drawing/2014/main" id="{E4769055-7BCD-EF08-78A7-893744EE7C5B}"/>
                  </a:ext>
                </a:extLst>
              </p:cNvPr>
              <p:cNvSpPr/>
              <p:nvPr/>
            </p:nvSpPr>
            <p:spPr>
              <a:xfrm>
                <a:off x="345245" y="2600458"/>
                <a:ext cx="2973462" cy="3798702"/>
              </a:xfrm>
              <a:prstGeom prst="roundRect">
                <a:avLst>
                  <a:gd name="adj" fmla="val 3416"/>
                </a:avLst>
              </a:prstGeom>
              <a:solidFill>
                <a:schemeClr val="bg1"/>
              </a:solidFill>
              <a:ln>
                <a:noFill/>
              </a:ln>
              <a:effectLst>
                <a:outerShdw blurRad="6223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49" name="矩形 48">
                <a:extLst>
                  <a:ext uri="{FF2B5EF4-FFF2-40B4-BE49-F238E27FC236}">
                    <a16:creationId xmlns:a16="http://schemas.microsoft.com/office/drawing/2014/main" id="{F9FA4EE9-2030-2DAE-B7F5-D5AFB0AECC51}"/>
                  </a:ext>
                </a:extLst>
              </p:cNvPr>
              <p:cNvSpPr/>
              <p:nvPr/>
            </p:nvSpPr>
            <p:spPr>
              <a:xfrm>
                <a:off x="361666" y="5341044"/>
                <a:ext cx="2850648" cy="721259"/>
              </a:xfrm>
              <a:prstGeom prst="rect">
                <a:avLst/>
              </a:prstGeom>
            </p:spPr>
            <p:txBody>
              <a:bodyPr wrap="square">
                <a:spAutoFit/>
              </a:bodyPr>
              <a:lstStyle/>
              <a:p>
                <a:pPr algn="ctr">
                  <a:lnSpc>
                    <a:spcPct val="120000"/>
                  </a:lnSpc>
                </a:pPr>
                <a:r>
                  <a:rPr lang="zh-CN" altLang="en-US" sz="1400" dirty="0">
                    <a:solidFill>
                      <a:schemeClr val="bg2">
                        <a:lumMod val="50000"/>
                      </a:schemeClr>
                    </a:solidFill>
                    <a:latin typeface="+mj-ea"/>
                    <a:ea typeface="+mj-ea"/>
                  </a:rPr>
                  <a:t>普通对象</a:t>
                </a:r>
                <a:r>
                  <a:rPr lang="zh-CN" altLang="en-US" sz="1400" dirty="0">
                    <a:solidFill>
                      <a:srgbClr val="C00000"/>
                    </a:solidFill>
                    <a:latin typeface="+mj-ea"/>
                    <a:ea typeface="+mj-ea"/>
                  </a:rPr>
                  <a:t>设备化</a:t>
                </a:r>
                <a:r>
                  <a:rPr lang="zh-CN" altLang="en-US" sz="1400" dirty="0">
                    <a:solidFill>
                      <a:schemeClr val="bg2">
                        <a:lumMod val="50000"/>
                      </a:schemeClr>
                    </a:solidFill>
                    <a:latin typeface="+mj-ea"/>
                    <a:ea typeface="+mj-ea"/>
                  </a:rPr>
                  <a:t>、自治终端</a:t>
                </a:r>
                <a:r>
                  <a:rPr lang="zh-CN" altLang="en-US" sz="1400" dirty="0">
                    <a:solidFill>
                      <a:srgbClr val="C00000"/>
                    </a:solidFill>
                    <a:latin typeface="+mj-ea"/>
                    <a:ea typeface="+mj-ea"/>
                  </a:rPr>
                  <a:t>互联化</a:t>
                </a:r>
                <a:r>
                  <a:rPr lang="zh-CN" altLang="en-US" sz="1400" dirty="0">
                    <a:solidFill>
                      <a:schemeClr val="bg2">
                        <a:lumMod val="50000"/>
                      </a:schemeClr>
                    </a:solidFill>
                    <a:latin typeface="+mj-ea"/>
                    <a:ea typeface="+mj-ea"/>
                  </a:rPr>
                  <a:t>和普适服务</a:t>
                </a:r>
                <a:r>
                  <a:rPr lang="zh-CN" altLang="en-US" sz="1400" dirty="0">
                    <a:solidFill>
                      <a:srgbClr val="C00000"/>
                    </a:solidFill>
                    <a:latin typeface="+mj-ea"/>
                    <a:ea typeface="+mj-ea"/>
                  </a:rPr>
                  <a:t>智能化</a:t>
                </a:r>
              </a:p>
            </p:txBody>
          </p:sp>
          <p:sp>
            <p:nvSpPr>
              <p:cNvPr id="50" name="矩形 49">
                <a:extLst>
                  <a:ext uri="{FF2B5EF4-FFF2-40B4-BE49-F238E27FC236}">
                    <a16:creationId xmlns:a16="http://schemas.microsoft.com/office/drawing/2014/main" id="{F8F1EBEF-E16D-69EC-38FA-3C1D03C21F0A}"/>
                  </a:ext>
                </a:extLst>
              </p:cNvPr>
              <p:cNvSpPr/>
              <p:nvPr/>
            </p:nvSpPr>
            <p:spPr>
              <a:xfrm>
                <a:off x="1332702" y="4717340"/>
                <a:ext cx="1070281" cy="486901"/>
              </a:xfrm>
              <a:prstGeom prst="rect">
                <a:avLst/>
              </a:prstGeom>
            </p:spPr>
            <p:txBody>
              <a:bodyPr wrap="none">
                <a:spAutoFit/>
              </a:bodyPr>
              <a:lstStyle/>
              <a:p>
                <a:pPr>
                  <a:lnSpc>
                    <a:spcPct val="120000"/>
                  </a:lnSpc>
                </a:pPr>
                <a:r>
                  <a:rPr lang="zh-CN" altLang="en-US" b="1" dirty="0">
                    <a:solidFill>
                      <a:srgbClr val="001C54"/>
                    </a:solidFill>
                    <a:latin typeface="+mj-ea"/>
                    <a:ea typeface="+mj-ea"/>
                  </a:rPr>
                  <a:t>物联网</a:t>
                </a:r>
              </a:p>
            </p:txBody>
          </p:sp>
        </p:grpSp>
        <p:grpSp>
          <p:nvGrpSpPr>
            <p:cNvPr id="18" name="组合 17">
              <a:extLst>
                <a:ext uri="{FF2B5EF4-FFF2-40B4-BE49-F238E27FC236}">
                  <a16:creationId xmlns:a16="http://schemas.microsoft.com/office/drawing/2014/main" id="{7EF6C0F8-F24E-D11C-AB00-DF5A245FEA06}"/>
                </a:ext>
              </a:extLst>
            </p:cNvPr>
            <p:cNvGrpSpPr/>
            <p:nvPr/>
          </p:nvGrpSpPr>
          <p:grpSpPr>
            <a:xfrm>
              <a:off x="6305094" y="3563511"/>
              <a:ext cx="2436940" cy="3086921"/>
              <a:chOff x="345246" y="2600458"/>
              <a:chExt cx="2973462" cy="3789938"/>
            </a:xfrm>
          </p:grpSpPr>
          <p:sp>
            <p:nvSpPr>
              <p:cNvPr id="35" name="矩形: 圆角 34">
                <a:extLst>
                  <a:ext uri="{FF2B5EF4-FFF2-40B4-BE49-F238E27FC236}">
                    <a16:creationId xmlns:a16="http://schemas.microsoft.com/office/drawing/2014/main" id="{370EAC61-78C0-DC85-CE83-ADBBFD99B0FF}"/>
                  </a:ext>
                </a:extLst>
              </p:cNvPr>
              <p:cNvSpPr/>
              <p:nvPr/>
            </p:nvSpPr>
            <p:spPr>
              <a:xfrm>
                <a:off x="345246" y="2600458"/>
                <a:ext cx="2973462" cy="3789938"/>
              </a:xfrm>
              <a:prstGeom prst="roundRect">
                <a:avLst>
                  <a:gd name="adj" fmla="val 3416"/>
                </a:avLst>
              </a:prstGeom>
              <a:solidFill>
                <a:schemeClr val="bg1"/>
              </a:solidFill>
              <a:ln>
                <a:noFill/>
              </a:ln>
              <a:effectLst>
                <a:outerShdw blurRad="6223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41" name="矩形 40">
                <a:extLst>
                  <a:ext uri="{FF2B5EF4-FFF2-40B4-BE49-F238E27FC236}">
                    <a16:creationId xmlns:a16="http://schemas.microsoft.com/office/drawing/2014/main" id="{6500230D-5469-AAEC-600E-E3BCE51635BA}"/>
                  </a:ext>
                </a:extLst>
              </p:cNvPr>
              <p:cNvSpPr/>
              <p:nvPr/>
            </p:nvSpPr>
            <p:spPr>
              <a:xfrm>
                <a:off x="350776" y="5296182"/>
                <a:ext cx="2958702" cy="1035836"/>
              </a:xfrm>
              <a:prstGeom prst="rect">
                <a:avLst/>
              </a:prstGeom>
            </p:spPr>
            <p:txBody>
              <a:bodyPr wrap="square">
                <a:spAutoFit/>
              </a:bodyPr>
              <a:lstStyle/>
              <a:p>
                <a:pPr algn="ctr">
                  <a:lnSpc>
                    <a:spcPct val="120000"/>
                  </a:lnSpc>
                </a:pPr>
                <a:r>
                  <a:rPr lang="zh-CN" altLang="en-US" sz="1400" dirty="0">
                    <a:solidFill>
                      <a:schemeClr val="bg2">
                        <a:lumMod val="50000"/>
                      </a:schemeClr>
                    </a:solidFill>
                    <a:latin typeface="+mj-ea"/>
                    <a:ea typeface="+mj-ea"/>
                  </a:rPr>
                  <a:t>海量数据</a:t>
                </a:r>
                <a:r>
                  <a:rPr lang="zh-CN" altLang="en-US" sz="1400" dirty="0">
                    <a:solidFill>
                      <a:srgbClr val="C00000"/>
                    </a:solidFill>
                    <a:latin typeface="+mj-ea"/>
                    <a:ea typeface="+mj-ea"/>
                  </a:rPr>
                  <a:t>规模</a:t>
                </a:r>
                <a:r>
                  <a:rPr lang="zh-CN" altLang="en-US" sz="1400" dirty="0">
                    <a:solidFill>
                      <a:schemeClr val="bg2">
                        <a:lumMod val="50000"/>
                      </a:schemeClr>
                    </a:solidFill>
                    <a:latin typeface="+mj-ea"/>
                    <a:ea typeface="+mj-ea"/>
                  </a:rPr>
                  <a:t>、快速数据</a:t>
                </a:r>
                <a:r>
                  <a:rPr lang="zh-CN" altLang="en-US" sz="1400" dirty="0">
                    <a:solidFill>
                      <a:srgbClr val="C00000"/>
                    </a:solidFill>
                    <a:latin typeface="+mj-ea"/>
                    <a:ea typeface="+mj-ea"/>
                  </a:rPr>
                  <a:t>流转</a:t>
                </a:r>
                <a:r>
                  <a:rPr lang="zh-CN" altLang="en-US" sz="1400" dirty="0">
                    <a:solidFill>
                      <a:schemeClr val="bg2">
                        <a:lumMod val="50000"/>
                      </a:schemeClr>
                    </a:solidFill>
                    <a:latin typeface="+mj-ea"/>
                    <a:ea typeface="+mj-ea"/>
                  </a:rPr>
                  <a:t>、多样数据类型，</a:t>
                </a:r>
                <a:r>
                  <a:rPr lang="zh-CN" altLang="en-US" sz="1400" dirty="0">
                    <a:solidFill>
                      <a:srgbClr val="C00000"/>
                    </a:solidFill>
                    <a:latin typeface="+mj-ea"/>
                    <a:ea typeface="+mj-ea"/>
                  </a:rPr>
                  <a:t>低价值密度</a:t>
                </a:r>
              </a:p>
            </p:txBody>
          </p:sp>
          <p:sp>
            <p:nvSpPr>
              <p:cNvPr id="47" name="矩形 46">
                <a:extLst>
                  <a:ext uri="{FF2B5EF4-FFF2-40B4-BE49-F238E27FC236}">
                    <a16:creationId xmlns:a16="http://schemas.microsoft.com/office/drawing/2014/main" id="{9605042E-9398-04EF-648D-0A54CDF331B5}"/>
                  </a:ext>
                </a:extLst>
              </p:cNvPr>
              <p:cNvSpPr/>
              <p:nvPr/>
            </p:nvSpPr>
            <p:spPr>
              <a:xfrm>
                <a:off x="1296836" y="4641159"/>
                <a:ext cx="1070281" cy="486901"/>
              </a:xfrm>
              <a:prstGeom prst="rect">
                <a:avLst/>
              </a:prstGeom>
            </p:spPr>
            <p:txBody>
              <a:bodyPr wrap="none">
                <a:spAutoFit/>
              </a:bodyPr>
              <a:lstStyle/>
              <a:p>
                <a:pPr>
                  <a:lnSpc>
                    <a:spcPct val="120000"/>
                  </a:lnSpc>
                </a:pPr>
                <a:r>
                  <a:rPr lang="zh-CN" altLang="en-US" b="1" dirty="0">
                    <a:solidFill>
                      <a:srgbClr val="001C54"/>
                    </a:solidFill>
                    <a:latin typeface="+mj-ea"/>
                    <a:ea typeface="+mj-ea"/>
                  </a:rPr>
                  <a:t>大数据</a:t>
                </a:r>
              </a:p>
            </p:txBody>
          </p:sp>
        </p:grpSp>
        <p:grpSp>
          <p:nvGrpSpPr>
            <p:cNvPr id="19" name="组合 18">
              <a:extLst>
                <a:ext uri="{FF2B5EF4-FFF2-40B4-BE49-F238E27FC236}">
                  <a16:creationId xmlns:a16="http://schemas.microsoft.com/office/drawing/2014/main" id="{4B4B37D9-4661-1EEF-B90B-E42499FB6F38}"/>
                </a:ext>
              </a:extLst>
            </p:cNvPr>
            <p:cNvGrpSpPr/>
            <p:nvPr/>
          </p:nvGrpSpPr>
          <p:grpSpPr>
            <a:xfrm>
              <a:off x="9160630" y="3556373"/>
              <a:ext cx="2436940" cy="3094060"/>
              <a:chOff x="345245" y="2600458"/>
              <a:chExt cx="2973462" cy="3798702"/>
            </a:xfrm>
          </p:grpSpPr>
          <p:sp>
            <p:nvSpPr>
              <p:cNvPr id="30" name="矩形: 圆角 29">
                <a:extLst>
                  <a:ext uri="{FF2B5EF4-FFF2-40B4-BE49-F238E27FC236}">
                    <a16:creationId xmlns:a16="http://schemas.microsoft.com/office/drawing/2014/main" id="{B323A232-AF7B-3059-E37F-E97A4399D32D}"/>
                  </a:ext>
                </a:extLst>
              </p:cNvPr>
              <p:cNvSpPr/>
              <p:nvPr/>
            </p:nvSpPr>
            <p:spPr>
              <a:xfrm>
                <a:off x="345245" y="2600458"/>
                <a:ext cx="2973462" cy="3798702"/>
              </a:xfrm>
              <a:prstGeom prst="roundRect">
                <a:avLst>
                  <a:gd name="adj" fmla="val 3416"/>
                </a:avLst>
              </a:prstGeom>
              <a:solidFill>
                <a:schemeClr val="bg1"/>
              </a:solidFill>
              <a:ln>
                <a:noFill/>
              </a:ln>
              <a:effectLst>
                <a:outerShdw blurRad="6223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31" name="矩形 30">
                <a:extLst>
                  <a:ext uri="{FF2B5EF4-FFF2-40B4-BE49-F238E27FC236}">
                    <a16:creationId xmlns:a16="http://schemas.microsoft.com/office/drawing/2014/main" id="{70A2C790-2BF3-ACF8-0256-4F097365C4EB}"/>
                  </a:ext>
                </a:extLst>
              </p:cNvPr>
              <p:cNvSpPr/>
              <p:nvPr/>
            </p:nvSpPr>
            <p:spPr>
              <a:xfrm>
                <a:off x="373980" y="5282667"/>
                <a:ext cx="2915991" cy="1035836"/>
              </a:xfrm>
              <a:prstGeom prst="rect">
                <a:avLst/>
              </a:prstGeom>
            </p:spPr>
            <p:txBody>
              <a:bodyPr wrap="square">
                <a:spAutoFit/>
              </a:bodyPr>
              <a:lstStyle/>
              <a:p>
                <a:pPr algn="ctr">
                  <a:lnSpc>
                    <a:spcPct val="120000"/>
                  </a:lnSpc>
                </a:pPr>
                <a:r>
                  <a:rPr lang="zh-CN" altLang="en-US" sz="1400" dirty="0">
                    <a:solidFill>
                      <a:srgbClr val="C00000"/>
                    </a:solidFill>
                    <a:latin typeface="+mj-ea"/>
                    <a:ea typeface="+mj-ea"/>
                  </a:rPr>
                  <a:t>模拟、延伸和扩展</a:t>
                </a:r>
                <a:r>
                  <a:rPr lang="zh-CN" altLang="en-US" sz="1400" dirty="0">
                    <a:solidFill>
                      <a:schemeClr val="bg2">
                        <a:lumMod val="50000"/>
                      </a:schemeClr>
                    </a:solidFill>
                    <a:latin typeface="+mj-ea"/>
                    <a:ea typeface="+mj-ea"/>
                  </a:rPr>
                  <a:t>人的智能的理论、方法、技术及应用系统</a:t>
                </a:r>
              </a:p>
            </p:txBody>
          </p:sp>
          <p:sp>
            <p:nvSpPr>
              <p:cNvPr id="33" name="矩形 32">
                <a:extLst>
                  <a:ext uri="{FF2B5EF4-FFF2-40B4-BE49-F238E27FC236}">
                    <a16:creationId xmlns:a16="http://schemas.microsoft.com/office/drawing/2014/main" id="{2E175EB2-1F56-0E32-7685-94031932A20F}"/>
                  </a:ext>
                </a:extLst>
              </p:cNvPr>
              <p:cNvSpPr/>
              <p:nvPr/>
            </p:nvSpPr>
            <p:spPr>
              <a:xfrm>
                <a:off x="1181240" y="4637490"/>
                <a:ext cx="1351935" cy="486901"/>
              </a:xfrm>
              <a:prstGeom prst="rect">
                <a:avLst/>
              </a:prstGeom>
            </p:spPr>
            <p:txBody>
              <a:bodyPr wrap="none">
                <a:spAutoFit/>
              </a:bodyPr>
              <a:lstStyle/>
              <a:p>
                <a:pPr>
                  <a:lnSpc>
                    <a:spcPct val="120000"/>
                  </a:lnSpc>
                </a:pPr>
                <a:r>
                  <a:rPr lang="zh-CN" altLang="en-US" b="1" dirty="0">
                    <a:solidFill>
                      <a:srgbClr val="001C54"/>
                    </a:solidFill>
                    <a:latin typeface="+mj-ea"/>
                    <a:ea typeface="+mj-ea"/>
                  </a:rPr>
                  <a:t>人工智能</a:t>
                </a:r>
              </a:p>
            </p:txBody>
          </p:sp>
        </p:grpSp>
        <p:grpSp>
          <p:nvGrpSpPr>
            <p:cNvPr id="20" name="组合 19">
              <a:extLst>
                <a:ext uri="{FF2B5EF4-FFF2-40B4-BE49-F238E27FC236}">
                  <a16:creationId xmlns:a16="http://schemas.microsoft.com/office/drawing/2014/main" id="{9B646EF5-067F-19CB-D7F0-3FDC2726EFCB}"/>
                </a:ext>
              </a:extLst>
            </p:cNvPr>
            <p:cNvGrpSpPr/>
            <p:nvPr/>
          </p:nvGrpSpPr>
          <p:grpSpPr>
            <a:xfrm>
              <a:off x="601522" y="3558216"/>
              <a:ext cx="2436940" cy="3094060"/>
              <a:chOff x="345246" y="2600458"/>
              <a:chExt cx="2973462" cy="3798703"/>
            </a:xfrm>
          </p:grpSpPr>
          <p:sp>
            <p:nvSpPr>
              <p:cNvPr id="25" name="矩形: 圆角 24">
                <a:extLst>
                  <a:ext uri="{FF2B5EF4-FFF2-40B4-BE49-F238E27FC236}">
                    <a16:creationId xmlns:a16="http://schemas.microsoft.com/office/drawing/2014/main" id="{254FF147-5608-06A2-0246-DFDC76369780}"/>
                  </a:ext>
                </a:extLst>
              </p:cNvPr>
              <p:cNvSpPr/>
              <p:nvPr/>
            </p:nvSpPr>
            <p:spPr>
              <a:xfrm>
                <a:off x="345246" y="2600458"/>
                <a:ext cx="2973462" cy="3798703"/>
              </a:xfrm>
              <a:prstGeom prst="roundRect">
                <a:avLst>
                  <a:gd name="adj" fmla="val 3416"/>
                </a:avLst>
              </a:prstGeom>
              <a:solidFill>
                <a:schemeClr val="bg1"/>
              </a:solidFill>
              <a:ln>
                <a:noFill/>
              </a:ln>
              <a:effectLst>
                <a:outerShdw blurRad="6223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p>
            </p:txBody>
          </p:sp>
          <p:sp>
            <p:nvSpPr>
              <p:cNvPr id="27" name="矩形 26">
                <a:extLst>
                  <a:ext uri="{FF2B5EF4-FFF2-40B4-BE49-F238E27FC236}">
                    <a16:creationId xmlns:a16="http://schemas.microsoft.com/office/drawing/2014/main" id="{22975BEF-B09F-BA36-FE28-A88E37B20F77}"/>
                  </a:ext>
                </a:extLst>
              </p:cNvPr>
              <p:cNvSpPr/>
              <p:nvPr/>
            </p:nvSpPr>
            <p:spPr>
              <a:xfrm>
                <a:off x="489404" y="5302683"/>
                <a:ext cx="2715959" cy="721260"/>
              </a:xfrm>
              <a:prstGeom prst="rect">
                <a:avLst/>
              </a:prstGeom>
            </p:spPr>
            <p:txBody>
              <a:bodyPr wrap="square">
                <a:spAutoFit/>
              </a:bodyPr>
              <a:lstStyle/>
              <a:p>
                <a:pPr algn="ctr">
                  <a:lnSpc>
                    <a:spcPct val="120000"/>
                  </a:lnSpc>
                </a:pPr>
                <a:r>
                  <a:rPr lang="zh-CN" altLang="en-US" sz="1400" dirty="0">
                    <a:solidFill>
                      <a:schemeClr val="bg2">
                        <a:lumMod val="50000"/>
                      </a:schemeClr>
                    </a:solidFill>
                    <a:latin typeface="+mj-ea"/>
                    <a:ea typeface="+mj-ea"/>
                  </a:rPr>
                  <a:t>基于硬件、软件资源，提供</a:t>
                </a:r>
                <a:r>
                  <a:rPr lang="zh-CN" altLang="en-US" sz="1400" dirty="0">
                    <a:solidFill>
                      <a:srgbClr val="C00000"/>
                    </a:solidFill>
                    <a:latin typeface="+mj-ea"/>
                    <a:ea typeface="+mj-ea"/>
                  </a:rPr>
                  <a:t>计算、 网络和存储</a:t>
                </a:r>
                <a:r>
                  <a:rPr lang="zh-CN" altLang="en-US" sz="1400" dirty="0">
                    <a:solidFill>
                      <a:schemeClr val="bg2">
                        <a:lumMod val="50000"/>
                      </a:schemeClr>
                    </a:solidFill>
                    <a:latin typeface="+mj-ea"/>
                    <a:ea typeface="+mj-ea"/>
                  </a:rPr>
                  <a:t>服务</a:t>
                </a:r>
              </a:p>
            </p:txBody>
          </p:sp>
          <p:sp>
            <p:nvSpPr>
              <p:cNvPr id="28" name="矩形 27">
                <a:extLst>
                  <a:ext uri="{FF2B5EF4-FFF2-40B4-BE49-F238E27FC236}">
                    <a16:creationId xmlns:a16="http://schemas.microsoft.com/office/drawing/2014/main" id="{6A68E237-CDE8-85D1-70F0-96AA5811C283}"/>
                  </a:ext>
                </a:extLst>
              </p:cNvPr>
              <p:cNvSpPr/>
              <p:nvPr/>
            </p:nvSpPr>
            <p:spPr>
              <a:xfrm>
                <a:off x="1305831" y="4775739"/>
                <a:ext cx="1070281" cy="486901"/>
              </a:xfrm>
              <a:prstGeom prst="rect">
                <a:avLst/>
              </a:prstGeom>
            </p:spPr>
            <p:txBody>
              <a:bodyPr wrap="none">
                <a:spAutoFit/>
              </a:bodyPr>
              <a:lstStyle/>
              <a:p>
                <a:pPr>
                  <a:lnSpc>
                    <a:spcPct val="120000"/>
                  </a:lnSpc>
                </a:pPr>
                <a:r>
                  <a:rPr lang="zh-CN" altLang="en-US" b="1" dirty="0">
                    <a:solidFill>
                      <a:srgbClr val="001C54"/>
                    </a:solidFill>
                    <a:latin typeface="+mj-ea"/>
                    <a:ea typeface="+mj-ea"/>
                  </a:rPr>
                  <a:t>云计算</a:t>
                </a:r>
              </a:p>
            </p:txBody>
          </p:sp>
        </p:grpSp>
        <p:sp>
          <p:nvSpPr>
            <p:cNvPr id="21" name="平行四边形 20">
              <a:extLst>
                <a:ext uri="{FF2B5EF4-FFF2-40B4-BE49-F238E27FC236}">
                  <a16:creationId xmlns:a16="http://schemas.microsoft.com/office/drawing/2014/main" id="{98A97E0C-80B9-F28E-C55F-68A109F37AB9}"/>
                </a:ext>
              </a:extLst>
            </p:cNvPr>
            <p:cNvSpPr/>
            <p:nvPr/>
          </p:nvSpPr>
          <p:spPr>
            <a:xfrm>
              <a:off x="471800" y="3137821"/>
              <a:ext cx="126002" cy="272852"/>
            </a:xfrm>
            <a:prstGeom prst="parallelogram">
              <a:avLst>
                <a:gd name="adj" fmla="val 61218"/>
              </a:avLst>
            </a:prstGeom>
            <a:solidFill>
              <a:srgbClr val="1B4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p>
          </p:txBody>
        </p:sp>
        <p:sp>
          <p:nvSpPr>
            <p:cNvPr id="24" name="文本框 23">
              <a:extLst>
                <a:ext uri="{FF2B5EF4-FFF2-40B4-BE49-F238E27FC236}">
                  <a16:creationId xmlns:a16="http://schemas.microsoft.com/office/drawing/2014/main" id="{206C530C-B8FB-1052-8B29-C1BB160448AA}"/>
                </a:ext>
              </a:extLst>
            </p:cNvPr>
            <p:cNvSpPr txBox="1"/>
            <p:nvPr/>
          </p:nvSpPr>
          <p:spPr>
            <a:xfrm>
              <a:off x="615985" y="3044274"/>
              <a:ext cx="2749471" cy="430311"/>
            </a:xfrm>
            <a:prstGeom prst="rect">
              <a:avLst/>
            </a:prstGeom>
            <a:noFill/>
          </p:spPr>
          <p:txBody>
            <a:bodyPr wrap="none" rtlCol="0">
              <a:spAutoFit/>
            </a:bodyPr>
            <a:lstStyle/>
            <a:p>
              <a:pPr>
                <a:lnSpc>
                  <a:spcPct val="120000"/>
                </a:lnSpc>
              </a:pPr>
              <a:r>
                <a:rPr lang="zh-CN" altLang="en-US" sz="2000" b="1" dirty="0">
                  <a:solidFill>
                    <a:srgbClr val="1B467D"/>
                  </a:solidFill>
                  <a:latin typeface="+mj-ea"/>
                  <a:ea typeface="+mj-ea"/>
                </a:rPr>
                <a:t>技术符合时代大势所趋</a:t>
              </a:r>
              <a:endParaRPr lang="en-US" altLang="zh-CN" sz="2000" b="1" dirty="0">
                <a:solidFill>
                  <a:srgbClr val="1B467D"/>
                </a:solidFill>
                <a:latin typeface="+mj-ea"/>
                <a:ea typeface="+mj-ea"/>
              </a:endParaRPr>
            </a:p>
          </p:txBody>
        </p:sp>
      </p:grpSp>
      <p:sp>
        <p:nvSpPr>
          <p:cNvPr id="51" name="矩形: 圆角 50">
            <a:extLst>
              <a:ext uri="{FF2B5EF4-FFF2-40B4-BE49-F238E27FC236}">
                <a16:creationId xmlns:a16="http://schemas.microsoft.com/office/drawing/2014/main" id="{569666B1-F659-8712-DDB5-F567306429DA}"/>
              </a:ext>
            </a:extLst>
          </p:cNvPr>
          <p:cNvSpPr/>
          <p:nvPr/>
        </p:nvSpPr>
        <p:spPr>
          <a:xfrm>
            <a:off x="597802" y="1944434"/>
            <a:ext cx="2454118" cy="3094060"/>
          </a:xfrm>
          <a:prstGeom prst="roundRect">
            <a:avLst>
              <a:gd name="adj" fmla="val 60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548A7399-149A-8270-3E06-6648CA1A6E52}"/>
              </a:ext>
            </a:extLst>
          </p:cNvPr>
          <p:cNvSpPr/>
          <p:nvPr/>
        </p:nvSpPr>
        <p:spPr>
          <a:xfrm>
            <a:off x="3439944" y="1945426"/>
            <a:ext cx="2454118" cy="3094060"/>
          </a:xfrm>
          <a:prstGeom prst="roundRect">
            <a:avLst>
              <a:gd name="adj" fmla="val 60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253D061F-552B-FA85-B6CB-F82E033BCEF0}"/>
              </a:ext>
            </a:extLst>
          </p:cNvPr>
          <p:cNvSpPr/>
          <p:nvPr/>
        </p:nvSpPr>
        <p:spPr>
          <a:xfrm>
            <a:off x="6293671" y="1937295"/>
            <a:ext cx="2454118" cy="3094060"/>
          </a:xfrm>
          <a:prstGeom prst="roundRect">
            <a:avLst>
              <a:gd name="adj" fmla="val 60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圆角 53">
            <a:extLst>
              <a:ext uri="{FF2B5EF4-FFF2-40B4-BE49-F238E27FC236}">
                <a16:creationId xmlns:a16="http://schemas.microsoft.com/office/drawing/2014/main" id="{39A9A551-6614-C911-9EDD-7DBD7E00EEE8}"/>
              </a:ext>
            </a:extLst>
          </p:cNvPr>
          <p:cNvSpPr/>
          <p:nvPr/>
        </p:nvSpPr>
        <p:spPr>
          <a:xfrm>
            <a:off x="9153066" y="1967629"/>
            <a:ext cx="2454118" cy="3094060"/>
          </a:xfrm>
          <a:prstGeom prst="roundRect">
            <a:avLst>
              <a:gd name="adj" fmla="val 60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a:extLst>
              <a:ext uri="{FF2B5EF4-FFF2-40B4-BE49-F238E27FC236}">
                <a16:creationId xmlns:a16="http://schemas.microsoft.com/office/drawing/2014/main" id="{F5881CD2-9EB9-D694-5428-CE4B9CC48CB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4328" y="2003114"/>
            <a:ext cx="2386070" cy="1693193"/>
          </a:xfrm>
          <a:prstGeom prst="rect">
            <a:avLst/>
          </a:prstGeom>
        </p:spPr>
      </p:pic>
      <p:pic>
        <p:nvPicPr>
          <p:cNvPr id="56" name="图片 55">
            <a:extLst>
              <a:ext uri="{FF2B5EF4-FFF2-40B4-BE49-F238E27FC236}">
                <a16:creationId xmlns:a16="http://schemas.microsoft.com/office/drawing/2014/main" id="{CB0B733E-3F3E-9689-5690-E8033EA7FB3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1415" y="1993817"/>
            <a:ext cx="2397885" cy="1674524"/>
          </a:xfrm>
          <a:prstGeom prst="rect">
            <a:avLst/>
          </a:prstGeom>
        </p:spPr>
      </p:pic>
      <p:pic>
        <p:nvPicPr>
          <p:cNvPr id="57" name="图片 56">
            <a:extLst>
              <a:ext uri="{FF2B5EF4-FFF2-40B4-BE49-F238E27FC236}">
                <a16:creationId xmlns:a16="http://schemas.microsoft.com/office/drawing/2014/main" id="{B17CC786-929A-C845-F6D2-578E9161042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310812" y="1959117"/>
            <a:ext cx="2431222" cy="1702388"/>
          </a:xfrm>
          <a:prstGeom prst="rect">
            <a:avLst/>
          </a:prstGeom>
        </p:spPr>
      </p:pic>
      <p:pic>
        <p:nvPicPr>
          <p:cNvPr id="58" name="Picture 2" descr="人工智能图片素材-正版创意图片500948701-摄图网">
            <a:extLst>
              <a:ext uri="{FF2B5EF4-FFF2-40B4-BE49-F238E27FC236}">
                <a16:creationId xmlns:a16="http://schemas.microsoft.com/office/drawing/2014/main" id="{0EC97104-4DF2-A0E6-74E5-FD5F7F6AE74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176383" y="1992473"/>
            <a:ext cx="2414096" cy="157366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大数据展板|UI|软件界面|summerpeng - 原创作品 - 站酷 (ZCOOL)">
            <a:extLst>
              <a:ext uri="{FF2B5EF4-FFF2-40B4-BE49-F238E27FC236}">
                <a16:creationId xmlns:a16="http://schemas.microsoft.com/office/drawing/2014/main" id="{73DB7F4F-03C7-321A-C7CA-E7FEAC50A6D7}"/>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309626" y="1960327"/>
            <a:ext cx="2424843" cy="1660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528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630620" y="867103"/>
            <a:ext cx="210666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2.1.2</a:t>
            </a:r>
            <a:r>
              <a:rPr lang="zh-CN" altLang="en-US" sz="2400" dirty="0">
                <a:solidFill>
                  <a:schemeClr val="bg1"/>
                </a:solidFill>
                <a:latin typeface="微软雅黑" panose="020B0503020204020204" pitchFamily="34" charset="-122"/>
                <a:ea typeface="微软雅黑" panose="020B0503020204020204" pitchFamily="34" charset="-122"/>
              </a:rPr>
              <a:t>选题意义</a:t>
            </a:r>
          </a:p>
        </p:txBody>
      </p:sp>
      <p:sp>
        <p:nvSpPr>
          <p:cNvPr id="2" name="矩形 1">
            <a:extLst>
              <a:ext uri="{FF2B5EF4-FFF2-40B4-BE49-F238E27FC236}">
                <a16:creationId xmlns:a16="http://schemas.microsoft.com/office/drawing/2014/main" id="{CC7AF071-44DD-7038-5DF3-4836154AD3D5}"/>
              </a:ext>
            </a:extLst>
          </p:cNvPr>
          <p:cNvSpPr/>
          <p:nvPr/>
        </p:nvSpPr>
        <p:spPr>
          <a:xfrm>
            <a:off x="202412" y="1443315"/>
            <a:ext cx="3031855" cy="5194552"/>
          </a:xfrm>
          <a:prstGeom prst="rect">
            <a:avLst/>
          </a:prstGeom>
          <a:solidFill>
            <a:schemeClr val="bg1"/>
          </a:solidFill>
          <a:ln>
            <a:noFill/>
          </a:ln>
          <a:effectLst>
            <a:outerShdw blurRad="596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4" name="文本框 3">
            <a:extLst>
              <a:ext uri="{FF2B5EF4-FFF2-40B4-BE49-F238E27FC236}">
                <a16:creationId xmlns:a16="http://schemas.microsoft.com/office/drawing/2014/main" id="{C514FDAB-D1BD-B41B-B39D-708F6323E129}"/>
              </a:ext>
            </a:extLst>
          </p:cNvPr>
          <p:cNvSpPr txBox="1"/>
          <p:nvPr/>
        </p:nvSpPr>
        <p:spPr>
          <a:xfrm>
            <a:off x="649228" y="1443315"/>
            <a:ext cx="1723549" cy="430374"/>
          </a:xfrm>
          <a:prstGeom prst="rect">
            <a:avLst/>
          </a:prstGeom>
          <a:noFill/>
        </p:spPr>
        <p:txBody>
          <a:bodyPr wrap="non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000" b="1" dirty="0">
                <a:solidFill>
                  <a:srgbClr val="1B467D"/>
                </a:solidFill>
                <a:latin typeface="微软雅黑" panose="020B0503020204020204" pitchFamily="34" charset="-122"/>
                <a:ea typeface="微软雅黑" panose="020B0503020204020204" pitchFamily="34" charset="-122"/>
              </a:rPr>
              <a:t>能源产业现状</a:t>
            </a:r>
            <a:endParaRPr kumimoji="0" lang="en-US" altLang="zh-CN" sz="2000" b="1" i="0" u="none" strike="noStrike" kern="1200" cap="none" spc="0" normalizeH="0" baseline="0" noProof="0" dirty="0">
              <a:ln>
                <a:noFill/>
              </a:ln>
              <a:solidFill>
                <a:srgbClr val="1B467D"/>
              </a:solidFill>
              <a:effectLst/>
              <a:uLnTx/>
              <a:uFillTx/>
              <a:latin typeface="微软雅黑" panose="020B0503020204020204" pitchFamily="34" charset="-122"/>
              <a:ea typeface="微软雅黑" panose="020B0503020204020204" pitchFamily="34" charset="-122"/>
              <a:cs typeface="+mn-cs"/>
            </a:endParaRPr>
          </a:p>
        </p:txBody>
      </p:sp>
      <p:sp>
        <p:nvSpPr>
          <p:cNvPr id="6" name="平行四边形 5">
            <a:extLst>
              <a:ext uri="{FF2B5EF4-FFF2-40B4-BE49-F238E27FC236}">
                <a16:creationId xmlns:a16="http://schemas.microsoft.com/office/drawing/2014/main" id="{A5EBBDB0-8491-280E-46D2-C7062A9113EE}"/>
              </a:ext>
            </a:extLst>
          </p:cNvPr>
          <p:cNvSpPr/>
          <p:nvPr/>
        </p:nvSpPr>
        <p:spPr>
          <a:xfrm>
            <a:off x="505043" y="1528395"/>
            <a:ext cx="126002" cy="272852"/>
          </a:xfrm>
          <a:prstGeom prst="parallelogram">
            <a:avLst>
              <a:gd name="adj" fmla="val 61218"/>
            </a:avLst>
          </a:prstGeom>
          <a:solidFill>
            <a:srgbClr val="1B4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grpSp>
        <p:nvGrpSpPr>
          <p:cNvPr id="8" name="组合 7">
            <a:extLst>
              <a:ext uri="{FF2B5EF4-FFF2-40B4-BE49-F238E27FC236}">
                <a16:creationId xmlns:a16="http://schemas.microsoft.com/office/drawing/2014/main" id="{7298AA0B-0486-941A-1A55-C3E4F3B3118A}"/>
              </a:ext>
            </a:extLst>
          </p:cNvPr>
          <p:cNvGrpSpPr/>
          <p:nvPr/>
        </p:nvGrpSpPr>
        <p:grpSpPr>
          <a:xfrm>
            <a:off x="649228" y="1988236"/>
            <a:ext cx="2200462" cy="1980255"/>
            <a:chOff x="505043" y="1915796"/>
            <a:chExt cx="2174034" cy="1897964"/>
          </a:xfrm>
        </p:grpSpPr>
        <p:sp>
          <p:nvSpPr>
            <p:cNvPr id="10" name="矩形 9">
              <a:extLst>
                <a:ext uri="{FF2B5EF4-FFF2-40B4-BE49-F238E27FC236}">
                  <a16:creationId xmlns:a16="http://schemas.microsoft.com/office/drawing/2014/main" id="{5EF4163F-EDA0-D593-4C9F-B7A8D0590EE7}"/>
                </a:ext>
              </a:extLst>
            </p:cNvPr>
            <p:cNvSpPr/>
            <p:nvPr/>
          </p:nvSpPr>
          <p:spPr>
            <a:xfrm>
              <a:off x="505043" y="1915796"/>
              <a:ext cx="2174034" cy="1897964"/>
            </a:xfrm>
            <a:prstGeom prst="rect">
              <a:avLst/>
            </a:prstGeom>
            <a:solidFill>
              <a:schemeClr val="bg1"/>
            </a:solidFill>
            <a:ln>
              <a:gradFill>
                <a:gsLst>
                  <a:gs pos="0">
                    <a:srgbClr val="001C54">
                      <a:alpha val="52000"/>
                    </a:srgbClr>
                  </a:gs>
                  <a:gs pos="55000">
                    <a:schemeClr val="bg1"/>
                  </a:gs>
                  <a:gs pos="100000">
                    <a:srgbClr val="001C54">
                      <a:alpha val="52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12" name="矩形 11">
              <a:extLst>
                <a:ext uri="{FF2B5EF4-FFF2-40B4-BE49-F238E27FC236}">
                  <a16:creationId xmlns:a16="http://schemas.microsoft.com/office/drawing/2014/main" id="{D6B436AD-0591-D349-0331-97848394CAA9}"/>
                </a:ext>
              </a:extLst>
            </p:cNvPr>
            <p:cNvSpPr/>
            <p:nvPr/>
          </p:nvSpPr>
          <p:spPr>
            <a:xfrm>
              <a:off x="612051" y="2960440"/>
              <a:ext cx="1898525" cy="630903"/>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lang="zh-CN" altLang="en-US" sz="1600" dirty="0">
                  <a:solidFill>
                    <a:srgbClr val="E7E6E6">
                      <a:lumMod val="50000"/>
                    </a:srgbClr>
                  </a:solidFill>
                  <a:latin typeface="苹方 常规" panose="020B0300000000000000" pitchFamily="34" charset="-122"/>
                  <a:ea typeface="苹方 常规" panose="020B0300000000000000" pitchFamily="34" charset="-122"/>
                </a:rPr>
                <a:t>能源</a:t>
              </a:r>
              <a:r>
                <a:rPr lang="zh-CN" altLang="en-US" sz="1600" dirty="0">
                  <a:solidFill>
                    <a:srgbClr val="C00000"/>
                  </a:solidFill>
                  <a:latin typeface="苹方 常规" panose="020B0300000000000000" pitchFamily="34" charset="-122"/>
                  <a:ea typeface="苹方 常规" panose="020B0300000000000000" pitchFamily="34" charset="-122"/>
                </a:rPr>
                <a:t>耦合性差</a:t>
              </a:r>
              <a:r>
                <a:rPr lang="zh-CN" altLang="en-US" sz="1600" dirty="0">
                  <a:solidFill>
                    <a:srgbClr val="E7E6E6">
                      <a:lumMod val="50000"/>
                    </a:srgbClr>
                  </a:solidFill>
                  <a:latin typeface="苹方 常规" panose="020B0300000000000000" pitchFamily="34" charset="-122"/>
                  <a:ea typeface="苹方 常规" panose="020B0300000000000000" pitchFamily="34" charset="-122"/>
                </a:rPr>
                <a:t>，</a:t>
              </a:r>
              <a:r>
                <a:rPr lang="zh-CN" altLang="en-US" sz="1600" dirty="0">
                  <a:solidFill>
                    <a:srgbClr val="C00000"/>
                  </a:solidFill>
                  <a:latin typeface="苹方 常规" panose="020B0300000000000000" pitchFamily="34" charset="-122"/>
                  <a:ea typeface="苹方 常规" panose="020B0300000000000000" pitchFamily="34" charset="-122"/>
                </a:rPr>
                <a:t>利用率低</a:t>
              </a:r>
              <a:endParaRPr kumimoji="0" lang="zh-CN" altLang="en-US" sz="1600" b="0" i="0" u="none" strike="noStrike" kern="1200" cap="none" spc="0" normalizeH="0" baseline="0" noProof="0" dirty="0">
                <a:ln>
                  <a:noFill/>
                </a:ln>
                <a:solidFill>
                  <a:srgbClr val="C00000"/>
                </a:solidFill>
                <a:effectLst/>
                <a:uLnTx/>
                <a:uFillTx/>
                <a:latin typeface="苹方 常规" panose="020B0300000000000000" pitchFamily="34" charset="-122"/>
                <a:ea typeface="苹方 常规" panose="020B0300000000000000" pitchFamily="34" charset="-122"/>
                <a:cs typeface="+mn-cs"/>
              </a:endParaRPr>
            </a:p>
          </p:txBody>
        </p:sp>
        <p:sp>
          <p:nvSpPr>
            <p:cNvPr id="13" name="文本框 12">
              <a:extLst>
                <a:ext uri="{FF2B5EF4-FFF2-40B4-BE49-F238E27FC236}">
                  <a16:creationId xmlns:a16="http://schemas.microsoft.com/office/drawing/2014/main" id="{361ADA0F-F227-0DE6-49AD-330BCCBC32AD}"/>
                </a:ext>
              </a:extLst>
            </p:cNvPr>
            <p:cNvSpPr txBox="1"/>
            <p:nvPr/>
          </p:nvSpPr>
          <p:spPr>
            <a:xfrm>
              <a:off x="612725" y="2601184"/>
              <a:ext cx="1338828" cy="396583"/>
            </a:xfrm>
            <a:prstGeom prst="rect">
              <a:avLst/>
            </a:prstGeom>
            <a:noFill/>
          </p:spPr>
          <p:txBody>
            <a:bodyPr wrap="non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solidFill>
                    <a:srgbClr val="001C54"/>
                  </a:solidFill>
                  <a:latin typeface="苹方 特粗" panose="020B0800000000000000" pitchFamily="34" charset="-122"/>
                  <a:ea typeface="苹方 特粗" panose="020B0800000000000000" pitchFamily="34" charset="-122"/>
                </a:rPr>
                <a:t>产业链条短</a:t>
              </a:r>
              <a:endParaRPr kumimoji="0" lang="zh-CN" altLang="en-US" sz="1800" b="0" i="0" u="none" strike="noStrike" kern="1200" cap="none" spc="0" normalizeH="0" baseline="0" noProof="0" dirty="0">
                <a:ln>
                  <a:noFill/>
                </a:ln>
                <a:solidFill>
                  <a:srgbClr val="001C54"/>
                </a:solidFill>
                <a:effectLst/>
                <a:uLnTx/>
                <a:uFillTx/>
                <a:latin typeface="苹方 特粗" panose="020B0800000000000000" pitchFamily="34" charset="-122"/>
                <a:ea typeface="苹方 特粗" panose="020B0800000000000000" pitchFamily="34" charset="-122"/>
                <a:cs typeface="+mn-cs"/>
              </a:endParaRPr>
            </a:p>
          </p:txBody>
        </p:sp>
      </p:grpSp>
      <p:sp>
        <p:nvSpPr>
          <p:cNvPr id="22" name="矩形: 圆角 21">
            <a:extLst>
              <a:ext uri="{FF2B5EF4-FFF2-40B4-BE49-F238E27FC236}">
                <a16:creationId xmlns:a16="http://schemas.microsoft.com/office/drawing/2014/main" id="{1D392954-82FD-A5AF-B7A3-596C7ABE80F3}"/>
              </a:ext>
            </a:extLst>
          </p:cNvPr>
          <p:cNvSpPr/>
          <p:nvPr/>
        </p:nvSpPr>
        <p:spPr>
          <a:xfrm>
            <a:off x="866643" y="3797822"/>
            <a:ext cx="423862" cy="45719"/>
          </a:xfrm>
          <a:prstGeom prst="roundRect">
            <a:avLst>
              <a:gd name="adj" fmla="val 50000"/>
            </a:avLst>
          </a:prstGeom>
          <a:gradFill>
            <a:gsLst>
              <a:gs pos="0">
                <a:srgbClr val="001C54"/>
              </a:gs>
              <a:gs pos="100000">
                <a:srgbClr val="001C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grpSp>
        <p:nvGrpSpPr>
          <p:cNvPr id="26" name="组合 25">
            <a:extLst>
              <a:ext uri="{FF2B5EF4-FFF2-40B4-BE49-F238E27FC236}">
                <a16:creationId xmlns:a16="http://schemas.microsoft.com/office/drawing/2014/main" id="{EDB2B17D-11FA-046F-1D0F-BF1F7DBEBAFD}"/>
              </a:ext>
            </a:extLst>
          </p:cNvPr>
          <p:cNvGrpSpPr/>
          <p:nvPr/>
        </p:nvGrpSpPr>
        <p:grpSpPr>
          <a:xfrm>
            <a:off x="649228" y="4282703"/>
            <a:ext cx="2174034" cy="2135030"/>
            <a:chOff x="505043" y="1915795"/>
            <a:chExt cx="2174034" cy="2135030"/>
          </a:xfrm>
        </p:grpSpPr>
        <p:sp>
          <p:nvSpPr>
            <p:cNvPr id="29" name="矩形 28">
              <a:extLst>
                <a:ext uri="{FF2B5EF4-FFF2-40B4-BE49-F238E27FC236}">
                  <a16:creationId xmlns:a16="http://schemas.microsoft.com/office/drawing/2014/main" id="{896037BA-8889-C4E3-EE92-089EB86BD836}"/>
                </a:ext>
              </a:extLst>
            </p:cNvPr>
            <p:cNvSpPr/>
            <p:nvPr/>
          </p:nvSpPr>
          <p:spPr>
            <a:xfrm>
              <a:off x="505043" y="1915795"/>
              <a:ext cx="2174034" cy="2135030"/>
            </a:xfrm>
            <a:prstGeom prst="rect">
              <a:avLst/>
            </a:prstGeom>
            <a:solidFill>
              <a:schemeClr val="bg1"/>
            </a:solidFill>
            <a:ln>
              <a:gradFill>
                <a:gsLst>
                  <a:gs pos="0">
                    <a:srgbClr val="001C54">
                      <a:alpha val="52000"/>
                    </a:srgbClr>
                  </a:gs>
                  <a:gs pos="55000">
                    <a:schemeClr val="bg1"/>
                  </a:gs>
                  <a:gs pos="100000">
                    <a:srgbClr val="001C54">
                      <a:alpha val="52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32" name="矩形 31">
              <a:extLst>
                <a:ext uri="{FF2B5EF4-FFF2-40B4-BE49-F238E27FC236}">
                  <a16:creationId xmlns:a16="http://schemas.microsoft.com/office/drawing/2014/main" id="{9DDB7989-7083-B8BF-901B-69CCE21BA6D6}"/>
                </a:ext>
              </a:extLst>
            </p:cNvPr>
            <p:cNvSpPr/>
            <p:nvPr/>
          </p:nvSpPr>
          <p:spPr>
            <a:xfrm>
              <a:off x="643281" y="3144060"/>
              <a:ext cx="1898525" cy="658257"/>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E7E6E6">
                      <a:lumMod val="50000"/>
                    </a:srgbClr>
                  </a:solidFill>
                  <a:effectLst/>
                  <a:uLnTx/>
                  <a:uFillTx/>
                  <a:latin typeface="苹方 常规" panose="020B0300000000000000" pitchFamily="34" charset="-122"/>
                  <a:ea typeface="苹方 常规" panose="020B0300000000000000" pitchFamily="34" charset="-122"/>
                  <a:cs typeface="+mn-cs"/>
                </a:rPr>
                <a:t>与新技术缺乏，多为</a:t>
              </a:r>
              <a:r>
                <a:rPr kumimoji="0" lang="zh-CN" altLang="en-US" sz="1600" b="0" i="0" u="none" strike="noStrike" kern="1200" cap="none" spc="0" normalizeH="0" baseline="0" noProof="0" dirty="0">
                  <a:ln>
                    <a:noFill/>
                  </a:ln>
                  <a:solidFill>
                    <a:srgbClr val="C00000"/>
                  </a:solidFill>
                  <a:effectLst/>
                  <a:uLnTx/>
                  <a:uFillTx/>
                  <a:latin typeface="苹方 常规" panose="020B0300000000000000" pitchFamily="34" charset="-122"/>
                  <a:ea typeface="苹方 常规" panose="020B0300000000000000" pitchFamily="34" charset="-122"/>
                  <a:cs typeface="+mn-cs"/>
                </a:rPr>
                <a:t>传统工业</a:t>
              </a:r>
            </a:p>
          </p:txBody>
        </p:sp>
        <p:sp>
          <p:nvSpPr>
            <p:cNvPr id="34" name="文本框 33">
              <a:extLst>
                <a:ext uri="{FF2B5EF4-FFF2-40B4-BE49-F238E27FC236}">
                  <a16:creationId xmlns:a16="http://schemas.microsoft.com/office/drawing/2014/main" id="{83F73D82-4EEF-802A-0805-61112E1760B8}"/>
                </a:ext>
              </a:extLst>
            </p:cNvPr>
            <p:cNvSpPr txBox="1"/>
            <p:nvPr/>
          </p:nvSpPr>
          <p:spPr>
            <a:xfrm>
              <a:off x="643281" y="2733108"/>
              <a:ext cx="1338828" cy="396583"/>
            </a:xfrm>
            <a:prstGeom prst="rect">
              <a:avLst/>
            </a:prstGeom>
            <a:noFill/>
          </p:spPr>
          <p:txBody>
            <a:bodyPr wrap="non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solidFill>
                    <a:srgbClr val="001C54"/>
                  </a:solidFill>
                  <a:latin typeface="苹方 特粗" panose="020B0800000000000000" pitchFamily="34" charset="-122"/>
                  <a:ea typeface="苹方 特粗" panose="020B0800000000000000" pitchFamily="34" charset="-122"/>
                </a:rPr>
                <a:t>产业层次低</a:t>
              </a:r>
              <a:endParaRPr kumimoji="0" lang="zh-CN" altLang="en-US" sz="1800" b="0" i="0" u="none" strike="noStrike" kern="1200" cap="none" spc="0" normalizeH="0" baseline="0" noProof="0" dirty="0">
                <a:ln>
                  <a:noFill/>
                </a:ln>
                <a:solidFill>
                  <a:srgbClr val="001C54"/>
                </a:solidFill>
                <a:effectLst/>
                <a:uLnTx/>
                <a:uFillTx/>
                <a:latin typeface="苹方 特粗" panose="020B0800000000000000" pitchFamily="34" charset="-122"/>
                <a:ea typeface="苹方 特粗" panose="020B0800000000000000" pitchFamily="34" charset="-122"/>
                <a:cs typeface="+mn-cs"/>
              </a:endParaRPr>
            </a:p>
          </p:txBody>
        </p:sp>
      </p:grpSp>
      <p:sp>
        <p:nvSpPr>
          <p:cNvPr id="36" name="矩形: 圆角 35">
            <a:extLst>
              <a:ext uri="{FF2B5EF4-FFF2-40B4-BE49-F238E27FC236}">
                <a16:creationId xmlns:a16="http://schemas.microsoft.com/office/drawing/2014/main" id="{D6864C9E-9D37-3876-B806-06C13BB7BCE4}"/>
              </a:ext>
            </a:extLst>
          </p:cNvPr>
          <p:cNvSpPr/>
          <p:nvPr/>
        </p:nvSpPr>
        <p:spPr>
          <a:xfrm>
            <a:off x="865129" y="6211672"/>
            <a:ext cx="423862" cy="45719"/>
          </a:xfrm>
          <a:prstGeom prst="roundRect">
            <a:avLst>
              <a:gd name="adj" fmla="val 50000"/>
            </a:avLst>
          </a:prstGeom>
          <a:gradFill>
            <a:gsLst>
              <a:gs pos="0">
                <a:srgbClr val="001C54"/>
              </a:gs>
              <a:gs pos="100000">
                <a:srgbClr val="001C5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pic>
        <p:nvPicPr>
          <p:cNvPr id="37" name="图片 36">
            <a:extLst>
              <a:ext uri="{FF2B5EF4-FFF2-40B4-BE49-F238E27FC236}">
                <a16:creationId xmlns:a16="http://schemas.microsoft.com/office/drawing/2014/main" id="{396E8A0E-23D6-3C8A-BDAA-5F201D7EB7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7466" y="2077179"/>
            <a:ext cx="553196" cy="553196"/>
          </a:xfrm>
          <a:prstGeom prst="rect">
            <a:avLst/>
          </a:prstGeom>
        </p:spPr>
      </p:pic>
      <p:pic>
        <p:nvPicPr>
          <p:cNvPr id="38" name="图片 37">
            <a:extLst>
              <a:ext uri="{FF2B5EF4-FFF2-40B4-BE49-F238E27FC236}">
                <a16:creationId xmlns:a16="http://schemas.microsoft.com/office/drawing/2014/main" id="{6FFDA22A-C435-E696-2F9A-319E594C976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7466" y="4479689"/>
            <a:ext cx="501525" cy="501525"/>
          </a:xfrm>
          <a:prstGeom prst="rect">
            <a:avLst/>
          </a:prstGeom>
        </p:spPr>
      </p:pic>
      <p:sp>
        <p:nvSpPr>
          <p:cNvPr id="39" name="矩形 38">
            <a:extLst>
              <a:ext uri="{FF2B5EF4-FFF2-40B4-BE49-F238E27FC236}">
                <a16:creationId xmlns:a16="http://schemas.microsoft.com/office/drawing/2014/main" id="{2C4D8485-C950-0E1A-B94B-5CD1261CCFE9}"/>
              </a:ext>
            </a:extLst>
          </p:cNvPr>
          <p:cNvSpPr/>
          <p:nvPr/>
        </p:nvSpPr>
        <p:spPr>
          <a:xfrm>
            <a:off x="3372505" y="1443315"/>
            <a:ext cx="8617083" cy="3772152"/>
          </a:xfrm>
          <a:prstGeom prst="rect">
            <a:avLst/>
          </a:prstGeom>
          <a:solidFill>
            <a:schemeClr val="bg1"/>
          </a:solidFill>
          <a:ln>
            <a:noFill/>
          </a:ln>
          <a:effectLst>
            <a:outerShdw blurRad="596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40" name="文本框 39">
            <a:extLst>
              <a:ext uri="{FF2B5EF4-FFF2-40B4-BE49-F238E27FC236}">
                <a16:creationId xmlns:a16="http://schemas.microsoft.com/office/drawing/2014/main" id="{C708F3C6-9269-BDF5-2DAC-E684219220BE}"/>
              </a:ext>
            </a:extLst>
          </p:cNvPr>
          <p:cNvSpPr txBox="1"/>
          <p:nvPr/>
        </p:nvSpPr>
        <p:spPr>
          <a:xfrm>
            <a:off x="3744817" y="1443315"/>
            <a:ext cx="2236510" cy="430374"/>
          </a:xfrm>
          <a:prstGeom prst="rect">
            <a:avLst/>
          </a:prstGeom>
          <a:noFill/>
        </p:spPr>
        <p:txBody>
          <a:bodyPr wrap="non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000" b="1" dirty="0">
                <a:solidFill>
                  <a:srgbClr val="1B467D"/>
                </a:solidFill>
                <a:latin typeface="微软雅黑" panose="020B0503020204020204" pitchFamily="34" charset="-122"/>
                <a:ea typeface="微软雅黑" panose="020B0503020204020204" pitchFamily="34" charset="-122"/>
              </a:rPr>
              <a:t>配套产业发展滞后</a:t>
            </a:r>
            <a:endParaRPr kumimoji="0" lang="en-US" altLang="zh-CN" sz="2000" b="1" i="0" u="none" strike="noStrike" kern="1200" cap="none" spc="0" normalizeH="0" baseline="0" noProof="0" dirty="0">
              <a:ln>
                <a:noFill/>
              </a:ln>
              <a:solidFill>
                <a:srgbClr val="1B467D"/>
              </a:solidFill>
              <a:effectLst/>
              <a:uLnTx/>
              <a:uFillTx/>
              <a:latin typeface="微软雅黑" panose="020B0503020204020204" pitchFamily="34" charset="-122"/>
              <a:ea typeface="微软雅黑" panose="020B0503020204020204" pitchFamily="34" charset="-122"/>
              <a:cs typeface="+mn-cs"/>
            </a:endParaRPr>
          </a:p>
        </p:txBody>
      </p:sp>
      <p:sp>
        <p:nvSpPr>
          <p:cNvPr id="42" name="平行四边形 41">
            <a:extLst>
              <a:ext uri="{FF2B5EF4-FFF2-40B4-BE49-F238E27FC236}">
                <a16:creationId xmlns:a16="http://schemas.microsoft.com/office/drawing/2014/main" id="{D49BABBB-144B-BCA3-13E3-8ACAB106AA33}"/>
              </a:ext>
            </a:extLst>
          </p:cNvPr>
          <p:cNvSpPr/>
          <p:nvPr/>
        </p:nvSpPr>
        <p:spPr>
          <a:xfrm>
            <a:off x="3600632" y="1528395"/>
            <a:ext cx="126002" cy="272852"/>
          </a:xfrm>
          <a:prstGeom prst="parallelogram">
            <a:avLst>
              <a:gd name="adj" fmla="val 61218"/>
            </a:avLst>
          </a:prstGeom>
          <a:solidFill>
            <a:srgbClr val="1B4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grpSp>
        <p:nvGrpSpPr>
          <p:cNvPr id="43" name="组合 42">
            <a:extLst>
              <a:ext uri="{FF2B5EF4-FFF2-40B4-BE49-F238E27FC236}">
                <a16:creationId xmlns:a16="http://schemas.microsoft.com/office/drawing/2014/main" id="{E368008A-FDD5-F3F2-671B-7B393FA204F3}"/>
              </a:ext>
            </a:extLst>
          </p:cNvPr>
          <p:cNvGrpSpPr/>
          <p:nvPr/>
        </p:nvGrpSpPr>
        <p:grpSpPr>
          <a:xfrm>
            <a:off x="3523108" y="1984886"/>
            <a:ext cx="1935512" cy="3068519"/>
            <a:chOff x="3804889" y="1988235"/>
            <a:chExt cx="1935512" cy="3068519"/>
          </a:xfrm>
        </p:grpSpPr>
        <p:sp>
          <p:nvSpPr>
            <p:cNvPr id="44" name="矩形 43">
              <a:extLst>
                <a:ext uri="{FF2B5EF4-FFF2-40B4-BE49-F238E27FC236}">
                  <a16:creationId xmlns:a16="http://schemas.microsoft.com/office/drawing/2014/main" id="{C348AAC0-7598-7634-2067-49CEE4CE2555}"/>
                </a:ext>
              </a:extLst>
            </p:cNvPr>
            <p:cNvSpPr/>
            <p:nvPr/>
          </p:nvSpPr>
          <p:spPr>
            <a:xfrm>
              <a:off x="3804889" y="1988235"/>
              <a:ext cx="1935512" cy="3068519"/>
            </a:xfrm>
            <a:prstGeom prst="rect">
              <a:avLst/>
            </a:prstGeom>
            <a:solidFill>
              <a:schemeClr val="bg1"/>
            </a:solidFill>
            <a:ln>
              <a:gradFill flip="none" rotWithShape="1">
                <a:gsLst>
                  <a:gs pos="0">
                    <a:srgbClr val="001C54"/>
                  </a:gs>
                  <a:gs pos="100000">
                    <a:srgbClr val="001C54">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45" name="矩形 44">
              <a:extLst>
                <a:ext uri="{FF2B5EF4-FFF2-40B4-BE49-F238E27FC236}">
                  <a16:creationId xmlns:a16="http://schemas.microsoft.com/office/drawing/2014/main" id="{51116734-11A2-3F77-2136-B1DABC2F6194}"/>
                </a:ext>
              </a:extLst>
            </p:cNvPr>
            <p:cNvSpPr/>
            <p:nvPr/>
          </p:nvSpPr>
          <p:spPr>
            <a:xfrm>
              <a:off x="3863351" y="3592402"/>
              <a:ext cx="1859313" cy="1363065"/>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E7E6E6">
                      <a:lumMod val="50000"/>
                    </a:srgbClr>
                  </a:solidFill>
                  <a:effectLst/>
                  <a:uLnTx/>
                  <a:uFillTx/>
                  <a:latin typeface="苹方 常规" panose="020B0300000000000000" pitchFamily="34" charset="-122"/>
                  <a:ea typeface="苹方 常规" panose="020B0300000000000000" pitchFamily="34" charset="-122"/>
                  <a:cs typeface="+mn-cs"/>
                </a:rPr>
                <a:t>能源资源不足，能源结构不合理，能源利用率低。需要开发创新服务模式，如能源互联网。分布式能源。</a:t>
              </a:r>
            </a:p>
          </p:txBody>
        </p:sp>
      </p:grpSp>
      <p:grpSp>
        <p:nvGrpSpPr>
          <p:cNvPr id="46" name="组合 45">
            <a:extLst>
              <a:ext uri="{FF2B5EF4-FFF2-40B4-BE49-F238E27FC236}">
                <a16:creationId xmlns:a16="http://schemas.microsoft.com/office/drawing/2014/main" id="{825DD2A5-B263-7C19-1DE3-2012759526F4}"/>
              </a:ext>
            </a:extLst>
          </p:cNvPr>
          <p:cNvGrpSpPr/>
          <p:nvPr/>
        </p:nvGrpSpPr>
        <p:grpSpPr>
          <a:xfrm>
            <a:off x="5655877" y="1984886"/>
            <a:ext cx="1935512" cy="3068519"/>
            <a:chOff x="3804889" y="1988235"/>
            <a:chExt cx="1935512" cy="3068519"/>
          </a:xfrm>
        </p:grpSpPr>
        <p:sp>
          <p:nvSpPr>
            <p:cNvPr id="60" name="矩形 59">
              <a:extLst>
                <a:ext uri="{FF2B5EF4-FFF2-40B4-BE49-F238E27FC236}">
                  <a16:creationId xmlns:a16="http://schemas.microsoft.com/office/drawing/2014/main" id="{E8B11373-B94D-0D3F-1DB2-F3B51D0E893D}"/>
                </a:ext>
              </a:extLst>
            </p:cNvPr>
            <p:cNvSpPr/>
            <p:nvPr/>
          </p:nvSpPr>
          <p:spPr>
            <a:xfrm>
              <a:off x="3804889" y="1988235"/>
              <a:ext cx="1935512" cy="3068519"/>
            </a:xfrm>
            <a:prstGeom prst="rect">
              <a:avLst/>
            </a:prstGeom>
            <a:solidFill>
              <a:schemeClr val="bg1"/>
            </a:solidFill>
            <a:ln>
              <a:gradFill flip="none" rotWithShape="1">
                <a:gsLst>
                  <a:gs pos="0">
                    <a:srgbClr val="001C54"/>
                  </a:gs>
                  <a:gs pos="100000">
                    <a:srgbClr val="001C54">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61" name="矩形 60">
              <a:extLst>
                <a:ext uri="{FF2B5EF4-FFF2-40B4-BE49-F238E27FC236}">
                  <a16:creationId xmlns:a16="http://schemas.microsoft.com/office/drawing/2014/main" id="{A3520B65-8AE0-678E-FCD3-CC67BE13DD4D}"/>
                </a:ext>
              </a:extLst>
            </p:cNvPr>
            <p:cNvSpPr/>
            <p:nvPr/>
          </p:nvSpPr>
          <p:spPr>
            <a:xfrm>
              <a:off x="3863351" y="3592402"/>
              <a:ext cx="1859313" cy="1363065"/>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E7E6E6">
                      <a:lumMod val="50000"/>
                    </a:srgbClr>
                  </a:solidFill>
                  <a:effectLst/>
                  <a:uLnTx/>
                  <a:uFillTx/>
                  <a:latin typeface="苹方 常规" panose="020B0300000000000000" pitchFamily="34" charset="-122"/>
                  <a:ea typeface="苹方 常规" panose="020B0300000000000000" pitchFamily="34" charset="-122"/>
                  <a:cs typeface="+mn-cs"/>
                </a:rPr>
                <a:t>能源运输需要消耗大量的物流成本，影响能源价格。并且运输过程中存在泄露、污染等安全问题。</a:t>
              </a:r>
            </a:p>
          </p:txBody>
        </p:sp>
      </p:grpSp>
      <p:grpSp>
        <p:nvGrpSpPr>
          <p:cNvPr id="62" name="组合 61">
            <a:extLst>
              <a:ext uri="{FF2B5EF4-FFF2-40B4-BE49-F238E27FC236}">
                <a16:creationId xmlns:a16="http://schemas.microsoft.com/office/drawing/2014/main" id="{5EB08DB0-0284-B24B-14AD-3240E4EB5DA0}"/>
              </a:ext>
            </a:extLst>
          </p:cNvPr>
          <p:cNvGrpSpPr/>
          <p:nvPr/>
        </p:nvGrpSpPr>
        <p:grpSpPr>
          <a:xfrm>
            <a:off x="7788646" y="1984886"/>
            <a:ext cx="1935512" cy="3068519"/>
            <a:chOff x="3804889" y="1988235"/>
            <a:chExt cx="1935512" cy="3068519"/>
          </a:xfrm>
        </p:grpSpPr>
        <p:sp>
          <p:nvSpPr>
            <p:cNvPr id="63" name="矩形 62">
              <a:extLst>
                <a:ext uri="{FF2B5EF4-FFF2-40B4-BE49-F238E27FC236}">
                  <a16:creationId xmlns:a16="http://schemas.microsoft.com/office/drawing/2014/main" id="{705EF5B8-6DED-6E5C-81B6-BE39433ABF59}"/>
                </a:ext>
              </a:extLst>
            </p:cNvPr>
            <p:cNvSpPr/>
            <p:nvPr/>
          </p:nvSpPr>
          <p:spPr>
            <a:xfrm>
              <a:off x="3804889" y="1988235"/>
              <a:ext cx="1935512" cy="3068519"/>
            </a:xfrm>
            <a:prstGeom prst="rect">
              <a:avLst/>
            </a:prstGeom>
            <a:solidFill>
              <a:schemeClr val="bg1"/>
            </a:solidFill>
            <a:ln>
              <a:gradFill flip="none" rotWithShape="1">
                <a:gsLst>
                  <a:gs pos="0">
                    <a:srgbClr val="001C54"/>
                  </a:gs>
                  <a:gs pos="100000">
                    <a:srgbClr val="001C54">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64" name="矩形 63">
              <a:extLst>
                <a:ext uri="{FF2B5EF4-FFF2-40B4-BE49-F238E27FC236}">
                  <a16:creationId xmlns:a16="http://schemas.microsoft.com/office/drawing/2014/main" id="{C4E7F46F-4764-935A-1339-9E216883153E}"/>
                </a:ext>
              </a:extLst>
            </p:cNvPr>
            <p:cNvSpPr/>
            <p:nvPr/>
          </p:nvSpPr>
          <p:spPr>
            <a:xfrm>
              <a:off x="3863351" y="3592402"/>
              <a:ext cx="1859313" cy="1363065"/>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lang="zh-CN" altLang="en-US" sz="1400" dirty="0">
                  <a:solidFill>
                    <a:srgbClr val="E7E6E6">
                      <a:lumMod val="50000"/>
                    </a:srgbClr>
                  </a:solidFill>
                  <a:latin typeface="苹方 常规" panose="020B0300000000000000" pitchFamily="34" charset="-122"/>
                  <a:ea typeface="苹方 常规" panose="020B0300000000000000" pitchFamily="34" charset="-122"/>
                </a:rPr>
                <a:t>储能系统缺乏标准化，创新技术发展不足，市场缺乏监管，资金投入不足，推广存在阻力</a:t>
              </a:r>
              <a:endParaRPr kumimoji="0" lang="zh-CN" altLang="en-US" sz="1400" b="0" i="0" u="none" strike="noStrike" kern="1200" cap="none" spc="0" normalizeH="0" baseline="0" noProof="0" dirty="0">
                <a:ln>
                  <a:noFill/>
                </a:ln>
                <a:solidFill>
                  <a:srgbClr val="E7E6E6">
                    <a:lumMod val="50000"/>
                  </a:srgbClr>
                </a:solidFill>
                <a:effectLst/>
                <a:uLnTx/>
                <a:uFillTx/>
                <a:latin typeface="苹方 常规" panose="020B0300000000000000" pitchFamily="34" charset="-122"/>
                <a:ea typeface="苹方 常规" panose="020B0300000000000000" pitchFamily="34" charset="-122"/>
                <a:cs typeface="+mn-cs"/>
              </a:endParaRPr>
            </a:p>
          </p:txBody>
        </p:sp>
      </p:grpSp>
      <p:grpSp>
        <p:nvGrpSpPr>
          <p:cNvPr id="65" name="组合 64">
            <a:extLst>
              <a:ext uri="{FF2B5EF4-FFF2-40B4-BE49-F238E27FC236}">
                <a16:creationId xmlns:a16="http://schemas.microsoft.com/office/drawing/2014/main" id="{F01E2D81-718C-F520-7C69-223BD49B0046}"/>
              </a:ext>
            </a:extLst>
          </p:cNvPr>
          <p:cNvGrpSpPr/>
          <p:nvPr/>
        </p:nvGrpSpPr>
        <p:grpSpPr>
          <a:xfrm>
            <a:off x="9921414" y="1984886"/>
            <a:ext cx="1935512" cy="3068519"/>
            <a:chOff x="3804889" y="1988235"/>
            <a:chExt cx="1935512" cy="3068519"/>
          </a:xfrm>
        </p:grpSpPr>
        <p:sp>
          <p:nvSpPr>
            <p:cNvPr id="66" name="矩形 65">
              <a:extLst>
                <a:ext uri="{FF2B5EF4-FFF2-40B4-BE49-F238E27FC236}">
                  <a16:creationId xmlns:a16="http://schemas.microsoft.com/office/drawing/2014/main" id="{C773D4C6-3DCC-A62C-7641-445C643395C0}"/>
                </a:ext>
              </a:extLst>
            </p:cNvPr>
            <p:cNvSpPr/>
            <p:nvPr/>
          </p:nvSpPr>
          <p:spPr>
            <a:xfrm>
              <a:off x="3804889" y="1988235"/>
              <a:ext cx="1935512" cy="3068519"/>
            </a:xfrm>
            <a:prstGeom prst="rect">
              <a:avLst/>
            </a:prstGeom>
            <a:solidFill>
              <a:schemeClr val="bg1"/>
            </a:solidFill>
            <a:ln>
              <a:gradFill flip="none" rotWithShape="1">
                <a:gsLst>
                  <a:gs pos="0">
                    <a:srgbClr val="001C54"/>
                  </a:gs>
                  <a:gs pos="100000">
                    <a:srgbClr val="001C54">
                      <a:alpha val="0"/>
                    </a:srgb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charset="-122"/>
                <a:cs typeface="+mn-cs"/>
              </a:endParaRPr>
            </a:p>
          </p:txBody>
        </p:sp>
        <p:sp>
          <p:nvSpPr>
            <p:cNvPr id="67" name="矩形 66">
              <a:extLst>
                <a:ext uri="{FF2B5EF4-FFF2-40B4-BE49-F238E27FC236}">
                  <a16:creationId xmlns:a16="http://schemas.microsoft.com/office/drawing/2014/main" id="{6B4B0D1F-6D03-854D-2CB3-A0754887B9E4}"/>
                </a:ext>
              </a:extLst>
            </p:cNvPr>
            <p:cNvSpPr/>
            <p:nvPr/>
          </p:nvSpPr>
          <p:spPr>
            <a:xfrm>
              <a:off x="3863351" y="3592402"/>
              <a:ext cx="1859313" cy="1363065"/>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E7E6E6">
                      <a:lumMod val="50000"/>
                    </a:srgbClr>
                  </a:solidFill>
                  <a:effectLst/>
                  <a:uLnTx/>
                  <a:uFillTx/>
                  <a:latin typeface="苹方 常规" panose="020B0300000000000000" pitchFamily="34" charset="-122"/>
                  <a:ea typeface="苹方 常规" panose="020B0300000000000000" pitchFamily="34" charset="-122"/>
                  <a:cs typeface="+mn-cs"/>
                </a:rPr>
                <a:t>缺乏科学的技术支持，难以获取准确的能源数据，能源管理过程不规范，不科学造成能源浪费，增加能耗。</a:t>
              </a:r>
            </a:p>
          </p:txBody>
        </p:sp>
      </p:grpSp>
      <p:pic>
        <p:nvPicPr>
          <p:cNvPr id="68" name="图片 67">
            <a:extLst>
              <a:ext uri="{FF2B5EF4-FFF2-40B4-BE49-F238E27FC236}">
                <a16:creationId xmlns:a16="http://schemas.microsoft.com/office/drawing/2014/main" id="{4B43B80F-93DD-0968-C386-9E6EB1AF17D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58267" y="2046066"/>
            <a:ext cx="1853047" cy="1546056"/>
          </a:xfrm>
          <a:prstGeom prst="rect">
            <a:avLst/>
          </a:prstGeom>
        </p:spPr>
      </p:pic>
      <p:pic>
        <p:nvPicPr>
          <p:cNvPr id="69" name="Picture 2" descr="我国油气管网主要运营主体简介">
            <a:extLst>
              <a:ext uri="{FF2B5EF4-FFF2-40B4-BE49-F238E27FC236}">
                <a16:creationId xmlns:a16="http://schemas.microsoft.com/office/drawing/2014/main" id="{99D09D7D-C5B4-DDC4-5359-E1D321809578}"/>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692236" y="2046066"/>
            <a:ext cx="1868809" cy="1542987"/>
          </a:xfrm>
          <a:prstGeom prst="rect">
            <a:avLst/>
          </a:prstGeom>
          <a:noFill/>
          <a:extLst>
            <a:ext uri="{909E8E84-426E-40DD-AFC4-6F175D3DCCD1}">
              <a14:hiddenFill xmlns:a14="http://schemas.microsoft.com/office/drawing/2010/main">
                <a:solidFill>
                  <a:srgbClr val="FFFFFF"/>
                </a:solidFill>
              </a14:hiddenFill>
            </a:ext>
          </a:extLst>
        </p:spPr>
      </p:pic>
      <p:sp>
        <p:nvSpPr>
          <p:cNvPr id="70" name="矩形 69">
            <a:extLst>
              <a:ext uri="{FF2B5EF4-FFF2-40B4-BE49-F238E27FC236}">
                <a16:creationId xmlns:a16="http://schemas.microsoft.com/office/drawing/2014/main" id="{1DF8B4A0-7A73-4DF9-AFE7-CA62AFBD7D01}"/>
              </a:ext>
            </a:extLst>
          </p:cNvPr>
          <p:cNvSpPr/>
          <p:nvPr/>
        </p:nvSpPr>
        <p:spPr>
          <a:xfrm>
            <a:off x="5640639" y="2632094"/>
            <a:ext cx="1859313" cy="447051"/>
          </a:xfrm>
          <a:prstGeom prst="rect">
            <a:avLst/>
          </a:prstGeom>
          <a:solidFill>
            <a:schemeClr val="bg2">
              <a:lumMod val="9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dirty="0">
                <a:solidFill>
                  <a:srgbClr val="174781"/>
                </a:solidFill>
                <a:latin typeface="微软雅黑" panose="020B0503020204020204" pitchFamily="34" charset="-122"/>
                <a:ea typeface="微软雅黑" panose="020B0503020204020204" pitchFamily="34" charset="-122"/>
              </a:rPr>
              <a:t>运输成本高</a:t>
            </a:r>
            <a:endParaRPr lang="en-US" altLang="zh-CN" sz="1400" b="1" dirty="0">
              <a:solidFill>
                <a:srgbClr val="174781"/>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b="1" dirty="0">
                <a:solidFill>
                  <a:srgbClr val="174781"/>
                </a:solidFill>
                <a:latin typeface="微软雅黑" panose="020B0503020204020204" pitchFamily="34" charset="-122"/>
                <a:ea typeface="微软雅黑" panose="020B0503020204020204" pitchFamily="34" charset="-122"/>
              </a:rPr>
              <a:t>安全性差</a:t>
            </a:r>
            <a:endParaRPr kumimoji="0" lang="zh-CN" altLang="en-US" sz="1400" b="1" i="0" u="none" strike="noStrike" kern="1200" cap="none" spc="0" normalizeH="0" baseline="0" noProof="0" dirty="0">
              <a:ln>
                <a:noFill/>
              </a:ln>
              <a:solidFill>
                <a:srgbClr val="174781"/>
              </a:solidFill>
              <a:effectLst/>
              <a:uLnTx/>
              <a:uFillTx/>
              <a:latin typeface="微软雅黑" panose="020B0503020204020204" pitchFamily="34" charset="-122"/>
              <a:ea typeface="微软雅黑" panose="020B0503020204020204" pitchFamily="34" charset="-122"/>
              <a:cs typeface="+mn-cs"/>
            </a:endParaRPr>
          </a:p>
        </p:txBody>
      </p:sp>
      <p:sp>
        <p:nvSpPr>
          <p:cNvPr id="71" name="矩形 70">
            <a:extLst>
              <a:ext uri="{FF2B5EF4-FFF2-40B4-BE49-F238E27FC236}">
                <a16:creationId xmlns:a16="http://schemas.microsoft.com/office/drawing/2014/main" id="{8FB75A34-6E19-BC98-E6C3-89CCC0B9BE84}"/>
              </a:ext>
            </a:extLst>
          </p:cNvPr>
          <p:cNvSpPr/>
          <p:nvPr/>
        </p:nvSpPr>
        <p:spPr>
          <a:xfrm>
            <a:off x="3561208" y="5518134"/>
            <a:ext cx="7733728" cy="969496"/>
          </a:xfrm>
          <a:prstGeom prst="rect">
            <a:avLst/>
          </a:prstGeom>
        </p:spPr>
        <p:txBody>
          <a:bodyPr wrap="square">
            <a:spAutoFit/>
          </a:bodyPr>
          <a:lstStyle/>
          <a:p>
            <a:pPr lvl="0" algn="ctr">
              <a:defRPr/>
            </a:pPr>
            <a:r>
              <a:rPr lang="zh-CN" altLang="en-US" sz="2500" dirty="0">
                <a:solidFill>
                  <a:srgbClr val="1B467D"/>
                </a:solidFill>
                <a:latin typeface="微软雅黑" panose="020B0503020204020204" pitchFamily="34" charset="-122"/>
                <a:ea typeface="微软雅黑" panose="020B0503020204020204" pitchFamily="34" charset="-122"/>
              </a:rPr>
              <a:t>搭建基于</a:t>
            </a:r>
            <a:r>
              <a:rPr lang="zh-CN" altLang="en-US" sz="2400" b="1" dirty="0">
                <a:solidFill>
                  <a:srgbClr val="1B467D"/>
                </a:solidFill>
                <a:latin typeface="微软雅黑" panose="020B0503020204020204" pitchFamily="34" charset="-122"/>
                <a:ea typeface="微软雅黑" panose="020B0503020204020204" pitchFamily="34" charset="-122"/>
              </a:rPr>
              <a:t>工业互联网</a:t>
            </a:r>
            <a:r>
              <a:rPr lang="zh-CN" altLang="en-US" sz="2500" dirty="0">
                <a:solidFill>
                  <a:srgbClr val="1B467D"/>
                </a:solidFill>
                <a:latin typeface="微软雅黑" panose="020B0503020204020204" pitchFamily="34" charset="-122"/>
                <a:ea typeface="微软雅黑" panose="020B0503020204020204" pitchFamily="34" charset="-122"/>
              </a:rPr>
              <a:t>开发云原生的</a:t>
            </a:r>
            <a:r>
              <a:rPr lang="zh-CN" altLang="en-US" sz="3200" dirty="0">
                <a:solidFill>
                  <a:srgbClr val="C00000"/>
                </a:solidFill>
                <a:latin typeface="微软雅黑" panose="020B0503020204020204" pitchFamily="34" charset="-122"/>
                <a:ea typeface="微软雅黑" panose="020B0503020204020204" pitchFamily="34" charset="-122"/>
              </a:rPr>
              <a:t>智慧能源系统</a:t>
            </a:r>
            <a:r>
              <a:rPr lang="zh-CN" altLang="en-US" sz="2500" dirty="0">
                <a:solidFill>
                  <a:srgbClr val="1B467D"/>
                </a:solidFill>
                <a:latin typeface="微软雅黑" panose="020B0503020204020204" pitchFamily="34" charset="-122"/>
                <a:ea typeface="微软雅黑" panose="020B0503020204020204" pitchFamily="34" charset="-122"/>
              </a:rPr>
              <a:t>数字孪生平台，功在当代，利在千秋！</a:t>
            </a:r>
            <a:endParaRPr kumimoji="0" lang="zh-CN" altLang="en-US" sz="2500" b="0" i="0" u="none" strike="noStrike" kern="1200" cap="none" spc="0" normalizeH="0" baseline="0" noProof="0" dirty="0">
              <a:ln>
                <a:noFill/>
              </a:ln>
              <a:solidFill>
                <a:srgbClr val="1B467D"/>
              </a:solidFill>
              <a:effectLst/>
              <a:uLnTx/>
              <a:uFillTx/>
              <a:latin typeface="微软雅黑" panose="020B0503020204020204" pitchFamily="34" charset="-122"/>
              <a:ea typeface="微软雅黑" panose="020B0503020204020204" pitchFamily="34" charset="-122"/>
              <a:cs typeface="+mn-cs"/>
            </a:endParaRPr>
          </a:p>
        </p:txBody>
      </p:sp>
      <p:sp>
        <p:nvSpPr>
          <p:cNvPr id="72" name="椭圆 71">
            <a:extLst>
              <a:ext uri="{FF2B5EF4-FFF2-40B4-BE49-F238E27FC236}">
                <a16:creationId xmlns:a16="http://schemas.microsoft.com/office/drawing/2014/main" id="{62259AA4-F597-E9D9-C058-1B606670B372}"/>
              </a:ext>
            </a:extLst>
          </p:cNvPr>
          <p:cNvSpPr/>
          <p:nvPr/>
        </p:nvSpPr>
        <p:spPr>
          <a:xfrm>
            <a:off x="8242778" y="5441583"/>
            <a:ext cx="2806040" cy="77008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黑体" panose="02010609060101010101" charset="-122"/>
              <a:cs typeface="+mn-cs"/>
            </a:endParaRPr>
          </a:p>
        </p:txBody>
      </p:sp>
      <p:sp>
        <p:nvSpPr>
          <p:cNvPr id="73" name="矩形 72">
            <a:extLst>
              <a:ext uri="{FF2B5EF4-FFF2-40B4-BE49-F238E27FC236}">
                <a16:creationId xmlns:a16="http://schemas.microsoft.com/office/drawing/2014/main" id="{75ECE9C2-C855-F8E7-85CE-CEA0B179E12A}"/>
              </a:ext>
            </a:extLst>
          </p:cNvPr>
          <p:cNvSpPr/>
          <p:nvPr/>
        </p:nvSpPr>
        <p:spPr>
          <a:xfrm>
            <a:off x="596300" y="1935615"/>
            <a:ext cx="2305110" cy="20985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0C87687C-9C9E-0F2F-E199-22C380F116BC}"/>
              </a:ext>
            </a:extLst>
          </p:cNvPr>
          <p:cNvSpPr/>
          <p:nvPr/>
        </p:nvSpPr>
        <p:spPr>
          <a:xfrm>
            <a:off x="3471388" y="1912444"/>
            <a:ext cx="4225533" cy="314096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340EA5FA-0DB2-2A53-43E2-47C4BF00DF82}"/>
              </a:ext>
            </a:extLst>
          </p:cNvPr>
          <p:cNvSpPr/>
          <p:nvPr/>
        </p:nvSpPr>
        <p:spPr>
          <a:xfrm>
            <a:off x="589948" y="4217000"/>
            <a:ext cx="2289438" cy="22471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9830C714-364A-9B2B-822E-ABD84FDD4222}"/>
              </a:ext>
            </a:extLst>
          </p:cNvPr>
          <p:cNvSpPr/>
          <p:nvPr/>
        </p:nvSpPr>
        <p:spPr>
          <a:xfrm>
            <a:off x="7696921" y="1912444"/>
            <a:ext cx="4225533" cy="314096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7A531206-3C5E-8B8B-ABF1-5D16811EB3A3}"/>
              </a:ext>
            </a:extLst>
          </p:cNvPr>
          <p:cNvSpPr/>
          <p:nvPr/>
        </p:nvSpPr>
        <p:spPr>
          <a:xfrm>
            <a:off x="10002315" y="2618914"/>
            <a:ext cx="1814545" cy="447051"/>
          </a:xfrm>
          <a:prstGeom prst="rect">
            <a:avLst/>
          </a:prstGeom>
          <a:solidFill>
            <a:schemeClr val="bg2">
              <a:lumMod val="9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174781"/>
                </a:solidFill>
                <a:effectLst/>
                <a:uLnTx/>
                <a:uFillTx/>
                <a:latin typeface="微软雅黑" panose="020B0503020204020204" pitchFamily="34" charset="-122"/>
                <a:ea typeface="微软雅黑" panose="020B0503020204020204" pitchFamily="34" charset="-122"/>
                <a:cs typeface="+mn-cs"/>
              </a:rPr>
              <a:t>能源浪费</a:t>
            </a:r>
          </a:p>
        </p:txBody>
      </p:sp>
      <p:pic>
        <p:nvPicPr>
          <p:cNvPr id="78" name="图片 77">
            <a:extLst>
              <a:ext uri="{FF2B5EF4-FFF2-40B4-BE49-F238E27FC236}">
                <a16:creationId xmlns:a16="http://schemas.microsoft.com/office/drawing/2014/main" id="{5EC8B64C-4988-A0FA-A05B-7F0180401EC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02315" y="2010987"/>
            <a:ext cx="1879133" cy="1567921"/>
          </a:xfrm>
          <a:prstGeom prst="rect">
            <a:avLst/>
          </a:prstGeom>
        </p:spPr>
      </p:pic>
      <p:sp>
        <p:nvSpPr>
          <p:cNvPr id="79" name="矩形 78">
            <a:extLst>
              <a:ext uri="{FF2B5EF4-FFF2-40B4-BE49-F238E27FC236}">
                <a16:creationId xmlns:a16="http://schemas.microsoft.com/office/drawing/2014/main" id="{B0A8E4B5-3EF9-8DA4-B4F4-255EF95C8FB3}"/>
              </a:ext>
            </a:extLst>
          </p:cNvPr>
          <p:cNvSpPr/>
          <p:nvPr/>
        </p:nvSpPr>
        <p:spPr>
          <a:xfrm>
            <a:off x="7811496" y="2618914"/>
            <a:ext cx="1859313" cy="447051"/>
          </a:xfrm>
          <a:prstGeom prst="rect">
            <a:avLst/>
          </a:prstGeom>
          <a:solidFill>
            <a:schemeClr val="bg2">
              <a:lumMod val="9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174781"/>
                </a:solidFill>
                <a:effectLst/>
                <a:uLnTx/>
                <a:uFillTx/>
                <a:latin typeface="微软雅黑" panose="020B0503020204020204" pitchFamily="34" charset="-122"/>
                <a:ea typeface="微软雅黑" panose="020B0503020204020204" pitchFamily="34" charset="-122"/>
                <a:cs typeface="+mn-cs"/>
              </a:rPr>
              <a:t>设备安全性差</a:t>
            </a:r>
          </a:p>
        </p:txBody>
      </p:sp>
      <p:pic>
        <p:nvPicPr>
          <p:cNvPr id="80" name="Picture 6" descr="石油枯竭是骗局？地球碳储量有1.5亿亿吨，哪来这么多生物尸体 - 能源装备 - 机械社区 - 百万机械行业人士网络家园">
            <a:extLst>
              <a:ext uri="{FF2B5EF4-FFF2-40B4-BE49-F238E27FC236}">
                <a16:creationId xmlns:a16="http://schemas.microsoft.com/office/drawing/2014/main" id="{AAA73A60-BBF0-7309-34F7-522336555C39}"/>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t="-1319"/>
          <a:stretch/>
        </p:blipFill>
        <p:spPr bwMode="auto">
          <a:xfrm>
            <a:off x="3561207" y="2020548"/>
            <a:ext cx="1859313" cy="1594022"/>
          </a:xfrm>
          <a:prstGeom prst="rect">
            <a:avLst/>
          </a:prstGeom>
          <a:noFill/>
          <a:extLst>
            <a:ext uri="{909E8E84-426E-40DD-AFC4-6F175D3DCCD1}">
              <a14:hiddenFill xmlns:a14="http://schemas.microsoft.com/office/drawing/2010/main">
                <a:solidFill>
                  <a:srgbClr val="FFFFFF"/>
                </a:solidFill>
              </a14:hiddenFill>
            </a:ext>
          </a:extLst>
        </p:spPr>
      </p:pic>
      <p:sp>
        <p:nvSpPr>
          <p:cNvPr id="81" name="矩形 80">
            <a:extLst>
              <a:ext uri="{FF2B5EF4-FFF2-40B4-BE49-F238E27FC236}">
                <a16:creationId xmlns:a16="http://schemas.microsoft.com/office/drawing/2014/main" id="{97AF60FB-D517-72C8-F49C-061CF0D8DB13}"/>
              </a:ext>
            </a:extLst>
          </p:cNvPr>
          <p:cNvSpPr/>
          <p:nvPr/>
        </p:nvSpPr>
        <p:spPr>
          <a:xfrm>
            <a:off x="3584070" y="2618915"/>
            <a:ext cx="1859313" cy="447051"/>
          </a:xfrm>
          <a:prstGeom prst="rect">
            <a:avLst/>
          </a:prstGeom>
          <a:solidFill>
            <a:schemeClr val="bg2">
              <a:lumMod val="9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rgbClr val="174781"/>
                </a:solidFill>
                <a:latin typeface="微软雅黑" panose="020B0503020204020204" pitchFamily="34" charset="-122"/>
                <a:ea typeface="微软雅黑" panose="020B0503020204020204" pitchFamily="34" charset="-122"/>
              </a:rPr>
              <a:t>能源危机</a:t>
            </a:r>
            <a:endParaRPr kumimoji="0" lang="zh-CN" altLang="en-US" sz="2000" b="1" i="0" u="none" strike="noStrike" kern="1200" cap="none" spc="0" normalizeH="0" baseline="0" noProof="0" dirty="0">
              <a:ln>
                <a:noFill/>
              </a:ln>
              <a:solidFill>
                <a:srgbClr val="174781"/>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342040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 52"/>
          <p:cNvSpPr txBox="1"/>
          <p:nvPr/>
        </p:nvSpPr>
        <p:spPr>
          <a:xfrm>
            <a:off x="630620" y="867103"/>
            <a:ext cx="225093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2.2 </a:t>
            </a:r>
            <a:r>
              <a:rPr lang="zh-CN" altLang="en-US" sz="2400" dirty="0">
                <a:solidFill>
                  <a:schemeClr val="bg1"/>
                </a:solidFill>
                <a:latin typeface="微软雅黑" panose="020B0503020204020204" pitchFamily="34" charset="-122"/>
                <a:ea typeface="微软雅黑" panose="020B0503020204020204" pitchFamily="34" charset="-122"/>
              </a:rPr>
              <a:t>选题创新性</a:t>
            </a:r>
          </a:p>
        </p:txBody>
      </p:sp>
      <p:sp>
        <p:nvSpPr>
          <p:cNvPr id="2" name="矩形 1">
            <a:extLst>
              <a:ext uri="{FF2B5EF4-FFF2-40B4-BE49-F238E27FC236}">
                <a16:creationId xmlns:a16="http://schemas.microsoft.com/office/drawing/2014/main" id="{B0E3C7D3-2D5F-5B64-CF72-DA2838407505}"/>
              </a:ext>
            </a:extLst>
          </p:cNvPr>
          <p:cNvSpPr/>
          <p:nvPr/>
        </p:nvSpPr>
        <p:spPr>
          <a:xfrm>
            <a:off x="630620" y="1712686"/>
            <a:ext cx="3251951" cy="4278211"/>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83C498A6-18EF-8EB3-07D1-84C16E9BA3AC}"/>
              </a:ext>
            </a:extLst>
          </p:cNvPr>
          <p:cNvSpPr/>
          <p:nvPr/>
        </p:nvSpPr>
        <p:spPr>
          <a:xfrm>
            <a:off x="4585763" y="1712685"/>
            <a:ext cx="3251951" cy="4278211"/>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5FCFCFCE-7780-F0C6-BD74-F22C66E58E38}"/>
              </a:ext>
            </a:extLst>
          </p:cNvPr>
          <p:cNvSpPr/>
          <p:nvPr/>
        </p:nvSpPr>
        <p:spPr>
          <a:xfrm>
            <a:off x="8482849" y="1712684"/>
            <a:ext cx="3251951" cy="4278211"/>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pic>
        <p:nvPicPr>
          <p:cNvPr id="1026" name="Picture 2" descr="工业互联网助力数字中国建设">
            <a:extLst>
              <a:ext uri="{FF2B5EF4-FFF2-40B4-BE49-F238E27FC236}">
                <a16:creationId xmlns:a16="http://schemas.microsoft.com/office/drawing/2014/main" id="{0F60866E-3CF9-3B7B-0885-3198CA10587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8586" y="1743117"/>
            <a:ext cx="3198586" cy="211651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7FC20692-9844-B487-6594-BB6053FA32B9}"/>
              </a:ext>
            </a:extLst>
          </p:cNvPr>
          <p:cNvSpPr txBox="1"/>
          <p:nvPr/>
        </p:nvSpPr>
        <p:spPr>
          <a:xfrm>
            <a:off x="844785" y="4056625"/>
            <a:ext cx="2878866" cy="1477328"/>
          </a:xfrm>
          <a:prstGeom prst="rect">
            <a:avLst/>
          </a:prstGeom>
          <a:noFill/>
        </p:spPr>
        <p:txBody>
          <a:bodyPr wrap="square" rtlCol="0">
            <a:spAutoFit/>
          </a:bodyPr>
          <a:lstStyle/>
          <a:p>
            <a:r>
              <a:rPr lang="zh-CN" altLang="zh-CN" sz="1800" kern="100" dirty="0">
                <a:solidFill>
                  <a:srgbClr val="174781"/>
                </a:solidFill>
                <a:effectLst/>
                <a:latin typeface="+mn-ea"/>
                <a:cs typeface="Times New Roman" panose="02020603050405020304" pitchFamily="18" charset="0"/>
              </a:rPr>
              <a:t>紧密结合</a:t>
            </a:r>
            <a:r>
              <a:rPr lang="zh-CN" altLang="zh-CN" sz="1800" kern="100" dirty="0">
                <a:solidFill>
                  <a:srgbClr val="C00000"/>
                </a:solidFill>
                <a:effectLst/>
                <a:latin typeface="+mn-ea"/>
                <a:cs typeface="Times New Roman" panose="02020603050405020304" pitchFamily="18" charset="0"/>
              </a:rPr>
              <a:t>时代需求</a:t>
            </a:r>
            <a:r>
              <a:rPr lang="zh-CN" altLang="zh-CN" sz="1800" kern="100" dirty="0">
                <a:solidFill>
                  <a:srgbClr val="174781"/>
                </a:solidFill>
                <a:effectLst/>
                <a:latin typeface="+mn-ea"/>
                <a:cs typeface="Times New Roman" panose="02020603050405020304" pitchFamily="18" charset="0"/>
              </a:rPr>
              <a:t>，深度融合</a:t>
            </a:r>
            <a:r>
              <a:rPr lang="zh-CN" altLang="zh-CN" sz="1800" kern="100" dirty="0">
                <a:solidFill>
                  <a:srgbClr val="C00000"/>
                </a:solidFill>
                <a:effectLst/>
                <a:latin typeface="+mn-ea"/>
                <a:cs typeface="Times New Roman" panose="02020603050405020304" pitchFamily="18" charset="0"/>
              </a:rPr>
              <a:t>工业互联网</a:t>
            </a:r>
            <a:r>
              <a:rPr lang="zh-CN" altLang="zh-CN" sz="1800" kern="100" dirty="0">
                <a:solidFill>
                  <a:srgbClr val="174781"/>
                </a:solidFill>
                <a:effectLst/>
                <a:latin typeface="+mn-ea"/>
                <a:cs typeface="Times New Roman" panose="02020603050405020304" pitchFamily="18" charset="0"/>
              </a:rPr>
              <a:t>和</a:t>
            </a:r>
            <a:r>
              <a:rPr lang="zh-CN" altLang="zh-CN" sz="1800" kern="100" dirty="0">
                <a:solidFill>
                  <a:srgbClr val="C00000"/>
                </a:solidFill>
                <a:effectLst/>
                <a:latin typeface="+mn-ea"/>
                <a:cs typeface="Times New Roman" panose="02020603050405020304" pitchFamily="18" charset="0"/>
              </a:rPr>
              <a:t>云计算</a:t>
            </a:r>
            <a:r>
              <a:rPr lang="zh-CN" altLang="zh-CN" sz="1800" kern="100" dirty="0">
                <a:solidFill>
                  <a:srgbClr val="174781"/>
                </a:solidFill>
                <a:effectLst/>
                <a:latin typeface="+mn-ea"/>
                <a:cs typeface="Times New Roman" panose="02020603050405020304" pitchFamily="18" charset="0"/>
              </a:rPr>
              <a:t>，开发适用于综合能源系统设计优化的平台，具有广泛的</a:t>
            </a:r>
            <a:r>
              <a:rPr lang="zh-CN" altLang="zh-CN" sz="1800" kern="100" dirty="0">
                <a:solidFill>
                  <a:srgbClr val="C00000"/>
                </a:solidFill>
                <a:effectLst/>
                <a:latin typeface="+mn-ea"/>
                <a:cs typeface="Times New Roman" panose="02020603050405020304" pitchFamily="18" charset="0"/>
              </a:rPr>
              <a:t>适应性</a:t>
            </a:r>
            <a:endParaRPr lang="zh-CN" altLang="en-US" dirty="0">
              <a:solidFill>
                <a:srgbClr val="C00000"/>
              </a:solidFill>
              <a:latin typeface="+mn-ea"/>
            </a:endParaRPr>
          </a:p>
        </p:txBody>
      </p:sp>
      <p:sp>
        <p:nvSpPr>
          <p:cNvPr id="6" name="文本框 5">
            <a:extLst>
              <a:ext uri="{FF2B5EF4-FFF2-40B4-BE49-F238E27FC236}">
                <a16:creationId xmlns:a16="http://schemas.microsoft.com/office/drawing/2014/main" id="{3C2DA264-0EBB-E6FD-978A-C44DA5953694}"/>
              </a:ext>
            </a:extLst>
          </p:cNvPr>
          <p:cNvSpPr txBox="1"/>
          <p:nvPr/>
        </p:nvSpPr>
        <p:spPr>
          <a:xfrm>
            <a:off x="4645693" y="3918126"/>
            <a:ext cx="3251951" cy="1754326"/>
          </a:xfrm>
          <a:prstGeom prst="rect">
            <a:avLst/>
          </a:prstGeom>
          <a:noFill/>
        </p:spPr>
        <p:txBody>
          <a:bodyPr wrap="square" rtlCol="0">
            <a:spAutoFit/>
          </a:bodyPr>
          <a:lstStyle/>
          <a:p>
            <a:r>
              <a:rPr lang="zh-CN" altLang="zh-CN" kern="100" dirty="0">
                <a:solidFill>
                  <a:srgbClr val="174781"/>
                </a:solidFill>
                <a:latin typeface="+mn-ea"/>
                <a:cs typeface="Times New Roman" panose="02020603050405020304" pitchFamily="18" charset="0"/>
              </a:rPr>
              <a:t>采用基于方程的</a:t>
            </a:r>
            <a:r>
              <a:rPr lang="zh-CN" altLang="zh-CN" kern="100" dirty="0">
                <a:solidFill>
                  <a:srgbClr val="C00000"/>
                </a:solidFill>
                <a:latin typeface="+mn-ea"/>
                <a:cs typeface="Times New Roman" panose="02020603050405020304" pitchFamily="18" charset="0"/>
              </a:rPr>
              <a:t>面向对象建模</a:t>
            </a:r>
            <a:r>
              <a:rPr lang="zh-CN" altLang="zh-CN" kern="100" dirty="0">
                <a:solidFill>
                  <a:srgbClr val="174781"/>
                </a:solidFill>
                <a:latin typeface="+mn-ea"/>
                <a:cs typeface="Times New Roman" panose="02020603050405020304" pitchFamily="18" charset="0"/>
              </a:rPr>
              <a:t>方法实现，便于使用，容易理解和掌握，并且方便进行功能扩展，通过</a:t>
            </a:r>
            <a:r>
              <a:rPr lang="zh-CN" altLang="zh-CN" kern="100" dirty="0">
                <a:solidFill>
                  <a:srgbClr val="C00000"/>
                </a:solidFill>
                <a:latin typeface="+mn-ea"/>
                <a:cs typeface="Times New Roman" panose="02020603050405020304" pitchFamily="18" charset="0"/>
              </a:rPr>
              <a:t>迭代改进</a:t>
            </a:r>
            <a:r>
              <a:rPr lang="zh-CN" altLang="zh-CN" kern="100" dirty="0">
                <a:solidFill>
                  <a:srgbClr val="174781"/>
                </a:solidFill>
                <a:latin typeface="+mn-ea"/>
                <a:cs typeface="Times New Roman" panose="02020603050405020304" pitchFamily="18" charset="0"/>
              </a:rPr>
              <a:t>不断完善，有助于形成智慧能源系统设计优化的</a:t>
            </a:r>
            <a:r>
              <a:rPr lang="zh-CN" altLang="zh-CN" kern="100" dirty="0">
                <a:solidFill>
                  <a:srgbClr val="C00000"/>
                </a:solidFill>
                <a:latin typeface="+mn-ea"/>
                <a:cs typeface="Times New Roman" panose="02020603050405020304" pitchFamily="18" charset="0"/>
              </a:rPr>
              <a:t>云原生优化引擎</a:t>
            </a:r>
            <a:endParaRPr lang="zh-CN" altLang="en-US" kern="100" dirty="0">
              <a:solidFill>
                <a:srgbClr val="C00000"/>
              </a:solidFill>
              <a:latin typeface="+mn-ea"/>
              <a:cs typeface="Times New Roman" panose="02020603050405020304" pitchFamily="18" charset="0"/>
            </a:endParaRPr>
          </a:p>
        </p:txBody>
      </p:sp>
      <p:pic>
        <p:nvPicPr>
          <p:cNvPr id="1028" name="Picture 4" descr="什么是面向对象编程 - 行业资讯 - 亿速云">
            <a:extLst>
              <a:ext uri="{FF2B5EF4-FFF2-40B4-BE49-F238E27FC236}">
                <a16:creationId xmlns:a16="http://schemas.microsoft.com/office/drawing/2014/main" id="{A66A0A21-3F5E-4CBD-51FE-553EB599A37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45693" y="1746903"/>
            <a:ext cx="3126855" cy="213700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1B869403-C18C-AB38-3B84-18341CB501F5}"/>
              </a:ext>
            </a:extLst>
          </p:cNvPr>
          <p:cNvSpPr txBox="1"/>
          <p:nvPr/>
        </p:nvSpPr>
        <p:spPr>
          <a:xfrm>
            <a:off x="8678071" y="3918126"/>
            <a:ext cx="2883309" cy="1754326"/>
          </a:xfrm>
          <a:prstGeom prst="rect">
            <a:avLst/>
          </a:prstGeom>
          <a:noFill/>
        </p:spPr>
        <p:txBody>
          <a:bodyPr wrap="square" rtlCol="0">
            <a:spAutoFit/>
          </a:bodyPr>
          <a:lstStyle/>
          <a:p>
            <a:pPr algn="ctr"/>
            <a:r>
              <a:rPr lang="zh-CN" altLang="zh-CN" kern="100" dirty="0">
                <a:solidFill>
                  <a:srgbClr val="174781"/>
                </a:solidFill>
                <a:latin typeface="+mn-ea"/>
                <a:cs typeface="Times New Roman" panose="02020603050405020304" pitchFamily="18" charset="0"/>
              </a:rPr>
              <a:t>采用</a:t>
            </a:r>
            <a:r>
              <a:rPr lang="en-US" altLang="zh-CN" kern="100" dirty="0">
                <a:solidFill>
                  <a:srgbClr val="C00000"/>
                </a:solidFill>
                <a:latin typeface="+mn-ea"/>
                <a:cs typeface="Times New Roman" panose="02020603050405020304" pitchFamily="18" charset="0"/>
              </a:rPr>
              <a:t>web</a:t>
            </a:r>
            <a:r>
              <a:rPr lang="zh-CN" altLang="zh-CN" kern="100" dirty="0">
                <a:solidFill>
                  <a:srgbClr val="C00000"/>
                </a:solidFill>
                <a:latin typeface="+mn-ea"/>
                <a:cs typeface="Times New Roman" panose="02020603050405020304" pitchFamily="18" charset="0"/>
              </a:rPr>
              <a:t>框架</a:t>
            </a:r>
            <a:r>
              <a:rPr lang="zh-CN" altLang="zh-CN" kern="100" dirty="0">
                <a:solidFill>
                  <a:srgbClr val="174781"/>
                </a:solidFill>
                <a:latin typeface="+mn-ea"/>
                <a:cs typeface="Times New Roman" panose="02020603050405020304" pitchFamily="18" charset="0"/>
              </a:rPr>
              <a:t>编写</a:t>
            </a:r>
            <a:r>
              <a:rPr lang="x-none" altLang="zh-CN" kern="100" dirty="0">
                <a:solidFill>
                  <a:srgbClr val="174781"/>
                </a:solidFill>
                <a:latin typeface="+mn-ea"/>
                <a:cs typeface="Times New Roman" panose="02020603050405020304" pitchFamily="18" charset="0"/>
              </a:rPr>
              <a:t>api</a:t>
            </a:r>
            <a:r>
              <a:rPr lang="zh-CN" altLang="zh-CN" kern="100" dirty="0">
                <a:solidFill>
                  <a:srgbClr val="174781"/>
                </a:solidFill>
                <a:latin typeface="+mn-ea"/>
                <a:cs typeface="Times New Roman" panose="02020603050405020304" pitchFamily="18" charset="0"/>
              </a:rPr>
              <a:t>服务，以</a:t>
            </a:r>
            <a:r>
              <a:rPr lang="x-none" altLang="zh-CN" kern="100" dirty="0">
                <a:solidFill>
                  <a:srgbClr val="174781"/>
                </a:solidFill>
                <a:latin typeface="+mn-ea"/>
                <a:cs typeface="Times New Roman" panose="02020603050405020304" pitchFamily="18" charset="0"/>
              </a:rPr>
              <a:t>api</a:t>
            </a:r>
            <a:r>
              <a:rPr lang="zh-CN" altLang="zh-CN" kern="100" dirty="0">
                <a:solidFill>
                  <a:srgbClr val="174781"/>
                </a:solidFill>
                <a:latin typeface="+mn-ea"/>
                <a:cs typeface="Times New Roman" panose="02020603050405020304" pitchFamily="18" charset="0"/>
              </a:rPr>
              <a:t>的形式提供</a:t>
            </a:r>
            <a:r>
              <a:rPr lang="zh-CN" altLang="zh-CN" kern="100" dirty="0">
                <a:solidFill>
                  <a:srgbClr val="C00000"/>
                </a:solidFill>
                <a:latin typeface="+mn-ea"/>
                <a:cs typeface="Times New Roman" panose="02020603050405020304" pitchFamily="18" charset="0"/>
              </a:rPr>
              <a:t>决策服务</a:t>
            </a:r>
            <a:r>
              <a:rPr lang="zh-CN" altLang="zh-CN" kern="100" dirty="0">
                <a:solidFill>
                  <a:srgbClr val="174781"/>
                </a:solidFill>
                <a:latin typeface="+mn-ea"/>
                <a:cs typeface="Times New Roman" panose="02020603050405020304" pitchFamily="18" charset="0"/>
              </a:rPr>
              <a:t>实现云原生的决策支持平台，便于</a:t>
            </a:r>
            <a:r>
              <a:rPr lang="zh-CN" altLang="zh-CN" kern="100" dirty="0">
                <a:solidFill>
                  <a:srgbClr val="C00000"/>
                </a:solidFill>
                <a:latin typeface="+mn-ea"/>
                <a:cs typeface="Times New Roman" panose="02020603050405020304" pitchFamily="18" charset="0"/>
              </a:rPr>
              <a:t>用户使用</a:t>
            </a:r>
            <a:r>
              <a:rPr lang="zh-CN" altLang="zh-CN" kern="100" dirty="0">
                <a:solidFill>
                  <a:srgbClr val="174781"/>
                </a:solidFill>
                <a:latin typeface="+mn-ea"/>
                <a:cs typeface="Times New Roman" panose="02020603050405020304" pitchFamily="18" charset="0"/>
              </a:rPr>
              <a:t>，能够方便在工业互联网系统中部署和实施。</a:t>
            </a:r>
          </a:p>
        </p:txBody>
      </p:sp>
      <p:pic>
        <p:nvPicPr>
          <p:cNvPr id="9" name="图片 8">
            <a:extLst>
              <a:ext uri="{FF2B5EF4-FFF2-40B4-BE49-F238E27FC236}">
                <a16:creationId xmlns:a16="http://schemas.microsoft.com/office/drawing/2014/main" id="{6F63FBD9-D3E2-07C4-D2CD-D315A2A28EF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86577" y="1730609"/>
            <a:ext cx="3240528" cy="218751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B39F41-69B6-1AEC-DAD4-7600F915D654}"/>
              </a:ext>
            </a:extLst>
          </p:cNvPr>
          <p:cNvSpPr txBox="1"/>
          <p:nvPr/>
        </p:nvSpPr>
        <p:spPr>
          <a:xfrm>
            <a:off x="2256542" y="1492308"/>
            <a:ext cx="1723549" cy="400110"/>
          </a:xfrm>
          <a:prstGeom prst="rect">
            <a:avLst/>
          </a:prstGeom>
          <a:noFill/>
        </p:spPr>
        <p:txBody>
          <a:bodyPr wrap="none" rtlCol="0">
            <a:spAutoFit/>
          </a:bodyPr>
          <a:lstStyle/>
          <a:p>
            <a:pPr algn="ctr"/>
            <a:r>
              <a:rPr lang="zh-CN" altLang="en-US" sz="2000" b="1" dirty="0">
                <a:solidFill>
                  <a:srgbClr val="1B467D"/>
                </a:solidFill>
                <a:latin typeface="+mj-ea"/>
                <a:ea typeface="+mj-ea"/>
              </a:rPr>
              <a:t>能源系统建模</a:t>
            </a:r>
            <a:endParaRPr lang="zh-CN" altLang="en-US" dirty="0">
              <a:latin typeface="+mj-ea"/>
              <a:ea typeface="+mj-ea"/>
            </a:endParaRPr>
          </a:p>
        </p:txBody>
      </p:sp>
      <p:sp>
        <p:nvSpPr>
          <p:cNvPr id="3" name="文本框 2">
            <a:extLst>
              <a:ext uri="{FF2B5EF4-FFF2-40B4-BE49-F238E27FC236}">
                <a16:creationId xmlns:a16="http://schemas.microsoft.com/office/drawing/2014/main" id="{4A814A11-2801-29ED-3B68-B83EC3DF5CD3}"/>
              </a:ext>
            </a:extLst>
          </p:cNvPr>
          <p:cNvSpPr txBox="1"/>
          <p:nvPr/>
        </p:nvSpPr>
        <p:spPr>
          <a:xfrm>
            <a:off x="7913363" y="1478593"/>
            <a:ext cx="1723549" cy="400110"/>
          </a:xfrm>
          <a:prstGeom prst="rect">
            <a:avLst/>
          </a:prstGeom>
          <a:noFill/>
        </p:spPr>
        <p:txBody>
          <a:bodyPr wrap="none" rtlCol="0">
            <a:spAutoFit/>
          </a:bodyPr>
          <a:lstStyle/>
          <a:p>
            <a:pPr algn="ctr"/>
            <a:r>
              <a:rPr lang="zh-CN" altLang="en-US" sz="2000" b="1" dirty="0">
                <a:solidFill>
                  <a:srgbClr val="1B467D"/>
                </a:solidFill>
                <a:latin typeface="+mj-ea"/>
                <a:ea typeface="+mj-ea"/>
              </a:rPr>
              <a:t>编程设计优化</a:t>
            </a:r>
            <a:endParaRPr lang="en-US" altLang="zh-CN" dirty="0">
              <a:latin typeface="+mj-ea"/>
              <a:ea typeface="+mj-ea"/>
            </a:endParaRPr>
          </a:p>
        </p:txBody>
      </p:sp>
      <p:sp>
        <p:nvSpPr>
          <p:cNvPr id="4" name="矩形 3">
            <a:extLst>
              <a:ext uri="{FF2B5EF4-FFF2-40B4-BE49-F238E27FC236}">
                <a16:creationId xmlns:a16="http://schemas.microsoft.com/office/drawing/2014/main" id="{3E630D61-6C39-EA0C-D177-9611FEE2CB41}"/>
              </a:ext>
            </a:extLst>
          </p:cNvPr>
          <p:cNvSpPr/>
          <p:nvPr/>
        </p:nvSpPr>
        <p:spPr>
          <a:xfrm>
            <a:off x="463629" y="1478593"/>
            <a:ext cx="5552410" cy="516548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右 4">
            <a:extLst>
              <a:ext uri="{FF2B5EF4-FFF2-40B4-BE49-F238E27FC236}">
                <a16:creationId xmlns:a16="http://schemas.microsoft.com/office/drawing/2014/main" id="{B6360EC5-E917-FF75-0F7D-48A43FF99A70}"/>
              </a:ext>
            </a:extLst>
          </p:cNvPr>
          <p:cNvSpPr/>
          <p:nvPr/>
        </p:nvSpPr>
        <p:spPr>
          <a:xfrm rot="10800000" flipH="1">
            <a:off x="5751985" y="4016868"/>
            <a:ext cx="928012" cy="441434"/>
          </a:xfrm>
          <a:prstGeom prst="rightArrow">
            <a:avLst/>
          </a:prstGeom>
          <a:gradFill flip="none" rotWithShape="1">
            <a:gsLst>
              <a:gs pos="0">
                <a:schemeClr val="accent1">
                  <a:lumMod val="5000"/>
                  <a:lumOff val="95000"/>
                </a:schemeClr>
              </a:gs>
              <a:gs pos="38480">
                <a:srgbClr val="A2B4CB"/>
              </a:gs>
              <a:gs pos="54045">
                <a:srgbClr val="8098B7"/>
              </a:gs>
              <a:gs pos="78100">
                <a:srgbClr val="4B6D99"/>
              </a:gs>
              <a:gs pos="100000">
                <a:srgbClr val="1B467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Picture 2" descr="实现节能环保 青岛高新区试点分布式光伏发电项目凤凰网青岛_凤凰网">
            <a:extLst>
              <a:ext uri="{FF2B5EF4-FFF2-40B4-BE49-F238E27FC236}">
                <a16:creationId xmlns:a16="http://schemas.microsoft.com/office/drawing/2014/main" id="{7EDD50F2-ACA0-7D21-4F19-170C43BA000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9559" y="2006761"/>
            <a:ext cx="1973945" cy="11401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电解水制氢技术研究进展与发展建议-制氢--国际氢能网">
            <a:extLst>
              <a:ext uri="{FF2B5EF4-FFF2-40B4-BE49-F238E27FC236}">
                <a16:creationId xmlns:a16="http://schemas.microsoft.com/office/drawing/2014/main" id="{8B10B950-E07E-FC5D-1CF6-C550E63082D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435368" y="1913320"/>
            <a:ext cx="1920305" cy="12336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解析：燃料电池的优点及关键技术_电池联盟网">
            <a:extLst>
              <a:ext uri="{FF2B5EF4-FFF2-40B4-BE49-F238E27FC236}">
                <a16:creationId xmlns:a16="http://schemas.microsoft.com/office/drawing/2014/main" id="{0B20E285-5500-EC6C-3DDC-5CECFF7D811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19559" y="4679621"/>
            <a:ext cx="1965970" cy="135063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083E2201-51A3-8C12-10A0-8F5D592E463A}"/>
              </a:ext>
            </a:extLst>
          </p:cNvPr>
          <p:cNvSpPr txBox="1"/>
          <p:nvPr/>
        </p:nvSpPr>
        <p:spPr>
          <a:xfrm>
            <a:off x="1152533" y="3180659"/>
            <a:ext cx="1107996" cy="369332"/>
          </a:xfrm>
          <a:prstGeom prst="rect">
            <a:avLst/>
          </a:prstGeom>
          <a:noFill/>
        </p:spPr>
        <p:txBody>
          <a:bodyPr wrap="none" rtlCol="0">
            <a:spAutoFit/>
          </a:bodyPr>
          <a:lstStyle/>
          <a:p>
            <a:r>
              <a:rPr lang="zh-CN" altLang="en-US" dirty="0"/>
              <a:t>光伏发电</a:t>
            </a:r>
          </a:p>
        </p:txBody>
      </p:sp>
      <p:sp>
        <p:nvSpPr>
          <p:cNvPr id="10" name="文本框 9">
            <a:extLst>
              <a:ext uri="{FF2B5EF4-FFF2-40B4-BE49-F238E27FC236}">
                <a16:creationId xmlns:a16="http://schemas.microsoft.com/office/drawing/2014/main" id="{0BA2C471-4989-1771-F905-DCFD713D6EA7}"/>
              </a:ext>
            </a:extLst>
          </p:cNvPr>
          <p:cNvSpPr txBox="1"/>
          <p:nvPr/>
        </p:nvSpPr>
        <p:spPr>
          <a:xfrm>
            <a:off x="3726106" y="3180659"/>
            <a:ext cx="1338828" cy="369332"/>
          </a:xfrm>
          <a:prstGeom prst="rect">
            <a:avLst/>
          </a:prstGeom>
          <a:noFill/>
        </p:spPr>
        <p:txBody>
          <a:bodyPr wrap="none" rtlCol="0">
            <a:spAutoFit/>
          </a:bodyPr>
          <a:lstStyle/>
          <a:p>
            <a:r>
              <a:rPr lang="zh-CN" altLang="en-US" dirty="0"/>
              <a:t>电解水制氢</a:t>
            </a:r>
          </a:p>
        </p:txBody>
      </p:sp>
      <p:sp>
        <p:nvSpPr>
          <p:cNvPr id="11" name="文本框 10">
            <a:extLst>
              <a:ext uri="{FF2B5EF4-FFF2-40B4-BE49-F238E27FC236}">
                <a16:creationId xmlns:a16="http://schemas.microsoft.com/office/drawing/2014/main" id="{3566BE7E-75B2-11ED-F7B2-8BB12EC520AB}"/>
              </a:ext>
            </a:extLst>
          </p:cNvPr>
          <p:cNvSpPr txBox="1"/>
          <p:nvPr/>
        </p:nvSpPr>
        <p:spPr>
          <a:xfrm>
            <a:off x="1148546" y="4228149"/>
            <a:ext cx="1107996" cy="369332"/>
          </a:xfrm>
          <a:prstGeom prst="rect">
            <a:avLst/>
          </a:prstGeom>
          <a:noFill/>
        </p:spPr>
        <p:txBody>
          <a:bodyPr wrap="none" rtlCol="0">
            <a:spAutoFit/>
          </a:bodyPr>
          <a:lstStyle/>
          <a:p>
            <a:r>
              <a:rPr lang="zh-CN" altLang="en-US" dirty="0"/>
              <a:t>燃料电池</a:t>
            </a:r>
          </a:p>
        </p:txBody>
      </p:sp>
      <p:pic>
        <p:nvPicPr>
          <p:cNvPr id="12" name="图片 11">
            <a:extLst>
              <a:ext uri="{FF2B5EF4-FFF2-40B4-BE49-F238E27FC236}">
                <a16:creationId xmlns:a16="http://schemas.microsoft.com/office/drawing/2014/main" id="{11FEE8D3-78CD-2003-1CDD-9365BC65C0A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693504" y="3675114"/>
            <a:ext cx="827758" cy="423504"/>
          </a:xfrm>
          <a:prstGeom prst="rect">
            <a:avLst/>
          </a:prstGeom>
          <a:ln>
            <a:noFill/>
          </a:ln>
          <a:effectLst>
            <a:outerShdw blurRad="292100" dist="139700" dir="2700000" algn="tl" rotWithShape="0">
              <a:srgbClr val="333333">
                <a:alpha val="65000"/>
              </a:srgbClr>
            </a:outerShdw>
          </a:effectLst>
        </p:spPr>
      </p:pic>
      <p:cxnSp>
        <p:nvCxnSpPr>
          <p:cNvPr id="14" name="直接箭头连接符 13">
            <a:extLst>
              <a:ext uri="{FF2B5EF4-FFF2-40B4-BE49-F238E27FC236}">
                <a16:creationId xmlns:a16="http://schemas.microsoft.com/office/drawing/2014/main" id="{6CD79B9E-0537-317D-49B6-A2BE07A530B7}"/>
              </a:ext>
            </a:extLst>
          </p:cNvPr>
          <p:cNvCxnSpPr>
            <a:cxnSpLocks/>
            <a:stCxn id="9" idx="2"/>
            <a:endCxn id="12" idx="1"/>
          </p:cNvCxnSpPr>
          <p:nvPr/>
        </p:nvCxnSpPr>
        <p:spPr>
          <a:xfrm>
            <a:off x="1706531" y="3549991"/>
            <a:ext cx="986973" cy="3368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647EFE07-D701-E830-69BA-A6C71CC6DD07}"/>
              </a:ext>
            </a:extLst>
          </p:cNvPr>
          <p:cNvCxnSpPr>
            <a:cxnSpLocks/>
            <a:stCxn id="11" idx="0"/>
            <a:endCxn id="12" idx="1"/>
          </p:cNvCxnSpPr>
          <p:nvPr/>
        </p:nvCxnSpPr>
        <p:spPr>
          <a:xfrm flipV="1">
            <a:off x="1702544" y="3886866"/>
            <a:ext cx="990960" cy="34128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EF1DFCB6-252E-AB71-1535-10674F62E3C6}"/>
              </a:ext>
            </a:extLst>
          </p:cNvPr>
          <p:cNvCxnSpPr>
            <a:cxnSpLocks/>
            <a:stCxn id="10" idx="2"/>
            <a:endCxn id="12" idx="3"/>
          </p:cNvCxnSpPr>
          <p:nvPr/>
        </p:nvCxnSpPr>
        <p:spPr>
          <a:xfrm flipH="1">
            <a:off x="3521262" y="3549991"/>
            <a:ext cx="874258" cy="3368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8E32428-95B2-20A8-6AF1-248E97DCDC75}"/>
              </a:ext>
            </a:extLst>
          </p:cNvPr>
          <p:cNvSpPr txBox="1"/>
          <p:nvPr/>
        </p:nvSpPr>
        <p:spPr>
          <a:xfrm>
            <a:off x="4072354" y="4310289"/>
            <a:ext cx="646331" cy="369332"/>
          </a:xfrm>
          <a:prstGeom prst="rect">
            <a:avLst/>
          </a:prstGeom>
          <a:noFill/>
        </p:spPr>
        <p:txBody>
          <a:bodyPr wrap="none" rtlCol="0">
            <a:spAutoFit/>
          </a:bodyPr>
          <a:lstStyle/>
          <a:p>
            <a:r>
              <a:rPr lang="zh-CN" altLang="en-US" dirty="0"/>
              <a:t>热泵</a:t>
            </a:r>
          </a:p>
        </p:txBody>
      </p:sp>
      <p:sp>
        <p:nvSpPr>
          <p:cNvPr id="18" name="文本框 17">
            <a:extLst>
              <a:ext uri="{FF2B5EF4-FFF2-40B4-BE49-F238E27FC236}">
                <a16:creationId xmlns:a16="http://schemas.microsoft.com/office/drawing/2014/main" id="{380312C5-4C99-659A-A7F0-7443F361EA49}"/>
              </a:ext>
            </a:extLst>
          </p:cNvPr>
          <p:cNvSpPr txBox="1"/>
          <p:nvPr/>
        </p:nvSpPr>
        <p:spPr>
          <a:xfrm>
            <a:off x="8637660" y="3490448"/>
            <a:ext cx="646331" cy="369332"/>
          </a:xfrm>
          <a:prstGeom prst="rect">
            <a:avLst/>
          </a:prstGeom>
          <a:noFill/>
        </p:spPr>
        <p:txBody>
          <a:bodyPr wrap="none" rtlCol="0">
            <a:spAutoFit/>
          </a:bodyPr>
          <a:lstStyle/>
          <a:p>
            <a:pPr algn="ctr"/>
            <a:r>
              <a:rPr lang="zh-CN" altLang="en-US" b="1" dirty="0">
                <a:solidFill>
                  <a:srgbClr val="1B467D"/>
                </a:solidFill>
                <a:latin typeface="+mj-ea"/>
                <a:ea typeface="+mj-ea"/>
              </a:rPr>
              <a:t>后端</a:t>
            </a:r>
            <a:endParaRPr lang="en-US" altLang="zh-CN" sz="1600" dirty="0">
              <a:latin typeface="+mj-ea"/>
              <a:ea typeface="+mj-ea"/>
            </a:endParaRPr>
          </a:p>
        </p:txBody>
      </p:sp>
      <p:sp>
        <p:nvSpPr>
          <p:cNvPr id="19" name="文本框 18">
            <a:extLst>
              <a:ext uri="{FF2B5EF4-FFF2-40B4-BE49-F238E27FC236}">
                <a16:creationId xmlns:a16="http://schemas.microsoft.com/office/drawing/2014/main" id="{78D6C2EC-423C-9047-EBDD-624E5A7279B2}"/>
              </a:ext>
            </a:extLst>
          </p:cNvPr>
          <p:cNvSpPr txBox="1"/>
          <p:nvPr/>
        </p:nvSpPr>
        <p:spPr>
          <a:xfrm>
            <a:off x="8637659" y="4297557"/>
            <a:ext cx="646332" cy="369332"/>
          </a:xfrm>
          <a:prstGeom prst="rect">
            <a:avLst/>
          </a:prstGeom>
          <a:noFill/>
        </p:spPr>
        <p:txBody>
          <a:bodyPr wrap="none" rtlCol="0">
            <a:spAutoFit/>
          </a:bodyPr>
          <a:lstStyle/>
          <a:p>
            <a:pPr algn="ctr"/>
            <a:r>
              <a:rPr lang="zh-CN" altLang="en-US" b="1" dirty="0">
                <a:solidFill>
                  <a:srgbClr val="1B467D"/>
                </a:solidFill>
                <a:latin typeface="+mj-ea"/>
                <a:ea typeface="+mj-ea"/>
              </a:rPr>
              <a:t>前端</a:t>
            </a:r>
            <a:endParaRPr lang="en-US" altLang="zh-CN" sz="1600" dirty="0">
              <a:latin typeface="+mj-ea"/>
              <a:ea typeface="+mj-ea"/>
            </a:endParaRPr>
          </a:p>
        </p:txBody>
      </p:sp>
      <p:sp>
        <p:nvSpPr>
          <p:cNvPr id="20" name="矩形 19">
            <a:extLst>
              <a:ext uri="{FF2B5EF4-FFF2-40B4-BE49-F238E27FC236}">
                <a16:creationId xmlns:a16="http://schemas.microsoft.com/office/drawing/2014/main" id="{B8B289EC-2D8B-A812-F4D0-739333438C8E}"/>
              </a:ext>
            </a:extLst>
          </p:cNvPr>
          <p:cNvSpPr/>
          <p:nvPr/>
        </p:nvSpPr>
        <p:spPr>
          <a:xfrm>
            <a:off x="6563898" y="1986297"/>
            <a:ext cx="1349465" cy="1422239"/>
          </a:xfrm>
          <a:prstGeom prst="rect">
            <a:avLst/>
          </a:prstGeom>
          <a:ln w="28575">
            <a:solidFill>
              <a:srgbClr val="2E75B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数学语言转化为代码语言</a:t>
            </a:r>
          </a:p>
        </p:txBody>
      </p:sp>
      <p:sp>
        <p:nvSpPr>
          <p:cNvPr id="21" name="矩形 20">
            <a:extLst>
              <a:ext uri="{FF2B5EF4-FFF2-40B4-BE49-F238E27FC236}">
                <a16:creationId xmlns:a16="http://schemas.microsoft.com/office/drawing/2014/main" id="{5BD11BED-9CA5-7EEC-95AE-5C8BB6177B99}"/>
              </a:ext>
            </a:extLst>
          </p:cNvPr>
          <p:cNvSpPr/>
          <p:nvPr/>
        </p:nvSpPr>
        <p:spPr>
          <a:xfrm>
            <a:off x="8327412" y="2006761"/>
            <a:ext cx="1349465" cy="1422239"/>
          </a:xfrm>
          <a:prstGeom prst="rect">
            <a:avLst/>
          </a:prstGeom>
          <a:ln w="28575">
            <a:solidFill>
              <a:srgbClr val="2E75B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zh-CN" dirty="0"/>
              <a:t>调用底层优化求解器求解</a:t>
            </a:r>
            <a:endParaRPr lang="zh-CN" altLang="en-US" dirty="0"/>
          </a:p>
        </p:txBody>
      </p:sp>
      <p:sp>
        <p:nvSpPr>
          <p:cNvPr id="22" name="矩形 21">
            <a:extLst>
              <a:ext uri="{FF2B5EF4-FFF2-40B4-BE49-F238E27FC236}">
                <a16:creationId xmlns:a16="http://schemas.microsoft.com/office/drawing/2014/main" id="{C911E009-F140-F8C7-2A37-ED2DF5888A07}"/>
              </a:ext>
            </a:extLst>
          </p:cNvPr>
          <p:cNvSpPr/>
          <p:nvPr/>
        </p:nvSpPr>
        <p:spPr>
          <a:xfrm>
            <a:off x="10042786" y="2006761"/>
            <a:ext cx="1349465" cy="1422239"/>
          </a:xfrm>
          <a:prstGeom prst="rect">
            <a:avLst/>
          </a:prstGeom>
          <a:ln w="28575">
            <a:solidFill>
              <a:srgbClr val="2E75B6"/>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zh-CN" dirty="0"/>
              <a:t>生成相应的结果分析和解决方案报告</a:t>
            </a:r>
            <a:endParaRPr lang="en-US" altLang="zh-CN" dirty="0"/>
          </a:p>
        </p:txBody>
      </p:sp>
      <p:sp>
        <p:nvSpPr>
          <p:cNvPr id="23" name="矩形 22">
            <a:extLst>
              <a:ext uri="{FF2B5EF4-FFF2-40B4-BE49-F238E27FC236}">
                <a16:creationId xmlns:a16="http://schemas.microsoft.com/office/drawing/2014/main" id="{3B5A8D9C-3634-BF29-3E48-E0F1FBAF5FFA}"/>
              </a:ext>
            </a:extLst>
          </p:cNvPr>
          <p:cNvSpPr/>
          <p:nvPr/>
        </p:nvSpPr>
        <p:spPr>
          <a:xfrm>
            <a:off x="6563898" y="4767995"/>
            <a:ext cx="1349465" cy="1422239"/>
          </a:xfrm>
          <a:prstGeom prst="rect">
            <a:avLst/>
          </a:prstGeom>
          <a:ln w="28575">
            <a:solidFill>
              <a:srgbClr val="2E75B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接受后端传输的</a:t>
            </a:r>
            <a:r>
              <a:rPr lang="en-US" altLang="zh-CN" dirty="0"/>
              <a:t>JSON</a:t>
            </a:r>
            <a:r>
              <a:rPr lang="zh-CN" altLang="en-US" dirty="0"/>
              <a:t>文件</a:t>
            </a:r>
          </a:p>
        </p:txBody>
      </p:sp>
      <p:sp>
        <p:nvSpPr>
          <p:cNvPr id="24" name="矩形 23">
            <a:extLst>
              <a:ext uri="{FF2B5EF4-FFF2-40B4-BE49-F238E27FC236}">
                <a16:creationId xmlns:a16="http://schemas.microsoft.com/office/drawing/2014/main" id="{105926E4-4AD3-B969-8435-FD774AD96509}"/>
              </a:ext>
            </a:extLst>
          </p:cNvPr>
          <p:cNvSpPr/>
          <p:nvPr/>
        </p:nvSpPr>
        <p:spPr>
          <a:xfrm>
            <a:off x="8327412" y="4788459"/>
            <a:ext cx="1349465" cy="1422239"/>
          </a:xfrm>
          <a:prstGeom prst="rect">
            <a:avLst/>
          </a:prstGeom>
          <a:ln w="28575">
            <a:solidFill>
              <a:srgbClr val="2E75B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搭建用户页面</a:t>
            </a:r>
          </a:p>
        </p:txBody>
      </p:sp>
      <p:sp>
        <p:nvSpPr>
          <p:cNvPr id="25" name="矩形 24">
            <a:extLst>
              <a:ext uri="{FF2B5EF4-FFF2-40B4-BE49-F238E27FC236}">
                <a16:creationId xmlns:a16="http://schemas.microsoft.com/office/drawing/2014/main" id="{3EF0EC6F-FB0D-276E-B7DF-23A3D241E477}"/>
              </a:ext>
            </a:extLst>
          </p:cNvPr>
          <p:cNvSpPr/>
          <p:nvPr/>
        </p:nvSpPr>
        <p:spPr>
          <a:xfrm>
            <a:off x="10042786" y="4788459"/>
            <a:ext cx="1349465" cy="1422239"/>
          </a:xfrm>
          <a:prstGeom prst="rect">
            <a:avLst/>
          </a:prstGeom>
          <a:ln w="28575">
            <a:solidFill>
              <a:srgbClr val="2E75B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调用</a:t>
            </a:r>
            <a:r>
              <a:rPr lang="en-US" altLang="zh-CN" dirty="0"/>
              <a:t>UI</a:t>
            </a:r>
            <a:r>
              <a:rPr lang="zh-CN" altLang="en-US" dirty="0"/>
              <a:t>组件</a:t>
            </a:r>
          </a:p>
        </p:txBody>
      </p:sp>
      <p:sp>
        <p:nvSpPr>
          <p:cNvPr id="26" name="箭头: 左右 25">
            <a:extLst>
              <a:ext uri="{FF2B5EF4-FFF2-40B4-BE49-F238E27FC236}">
                <a16:creationId xmlns:a16="http://schemas.microsoft.com/office/drawing/2014/main" id="{2311B134-97C5-7E6E-C4EC-24828C6C7BE8}"/>
              </a:ext>
            </a:extLst>
          </p:cNvPr>
          <p:cNvSpPr/>
          <p:nvPr/>
        </p:nvSpPr>
        <p:spPr>
          <a:xfrm rot="5400000">
            <a:off x="8698324" y="3897964"/>
            <a:ext cx="553033" cy="372587"/>
          </a:xfrm>
          <a:prstGeom prst="leftRightArrow">
            <a:avLst>
              <a:gd name="adj1" fmla="val 29234"/>
              <a:gd name="adj2" fmla="val 50000"/>
            </a:avLst>
          </a:prstGeom>
          <a:gradFill flip="none" rotWithShape="1">
            <a:gsLst>
              <a:gs pos="56000">
                <a:schemeClr val="accent1">
                  <a:lumMod val="5000"/>
                  <a:lumOff val="95000"/>
                </a:schemeClr>
              </a:gs>
              <a:gs pos="30000">
                <a:srgbClr val="A2B4CB"/>
              </a:gs>
              <a:gs pos="85000">
                <a:srgbClr val="8098B7"/>
              </a:gs>
              <a:gs pos="0">
                <a:srgbClr val="4B6D99"/>
              </a:gs>
              <a:gs pos="100000">
                <a:srgbClr val="1B467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descr="高温水源热泵_CO土木在线">
            <a:extLst>
              <a:ext uri="{FF2B5EF4-FFF2-40B4-BE49-F238E27FC236}">
                <a16:creationId xmlns:a16="http://schemas.microsoft.com/office/drawing/2014/main" id="{11DB220A-D967-7057-55CE-C1A4428D442F}"/>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297003" y="4679621"/>
            <a:ext cx="2197033" cy="1510613"/>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接箭头连接符 27">
            <a:extLst>
              <a:ext uri="{FF2B5EF4-FFF2-40B4-BE49-F238E27FC236}">
                <a16:creationId xmlns:a16="http://schemas.microsoft.com/office/drawing/2014/main" id="{0856F220-34A9-D10F-43B8-0F78991B9F58}"/>
              </a:ext>
            </a:extLst>
          </p:cNvPr>
          <p:cNvCxnSpPr>
            <a:cxnSpLocks/>
            <a:stCxn id="17" idx="0"/>
            <a:endCxn id="12" idx="3"/>
          </p:cNvCxnSpPr>
          <p:nvPr/>
        </p:nvCxnSpPr>
        <p:spPr>
          <a:xfrm flipH="1" flipV="1">
            <a:off x="3521262" y="3886866"/>
            <a:ext cx="874258" cy="42342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1CDA3A85-DB7C-792E-F7CC-3C26D7F1B477}"/>
              </a:ext>
            </a:extLst>
          </p:cNvPr>
          <p:cNvSpPr txBox="1"/>
          <p:nvPr/>
        </p:nvSpPr>
        <p:spPr>
          <a:xfrm>
            <a:off x="630620" y="867103"/>
            <a:ext cx="3174267" cy="461665"/>
          </a:xfrm>
          <a:prstGeom prst="rect">
            <a:avLst/>
          </a:prstGeom>
          <a:noFill/>
        </p:spPr>
        <p:txBody>
          <a:bodyPr wrap="non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2.3 </a:t>
            </a:r>
            <a:r>
              <a:rPr lang="zh-CN" altLang="en-US" sz="2400" dirty="0">
                <a:solidFill>
                  <a:schemeClr val="bg1"/>
                </a:solidFill>
                <a:latin typeface="微软雅黑" panose="020B0503020204020204" pitchFamily="34" charset="-122"/>
                <a:ea typeface="微软雅黑" panose="020B0503020204020204" pitchFamily="34" charset="-122"/>
              </a:rPr>
              <a:t>拟解决的主要问题</a:t>
            </a:r>
          </a:p>
        </p:txBody>
      </p:sp>
      <p:sp>
        <p:nvSpPr>
          <p:cNvPr id="33" name="文本框 32">
            <a:extLst>
              <a:ext uri="{FF2B5EF4-FFF2-40B4-BE49-F238E27FC236}">
                <a16:creationId xmlns:a16="http://schemas.microsoft.com/office/drawing/2014/main" id="{DDAA07D5-43F7-DF48-DAC6-2E1AEF590238}"/>
              </a:ext>
            </a:extLst>
          </p:cNvPr>
          <p:cNvSpPr txBox="1"/>
          <p:nvPr/>
        </p:nvSpPr>
        <p:spPr>
          <a:xfrm>
            <a:off x="909961" y="6160406"/>
            <a:ext cx="4774083" cy="369332"/>
          </a:xfrm>
          <a:prstGeom prst="rect">
            <a:avLst/>
          </a:prstGeom>
          <a:noFill/>
        </p:spPr>
        <p:txBody>
          <a:bodyPr wrap="square">
            <a:spAutoFit/>
          </a:bodyPr>
          <a:lstStyle/>
          <a:p>
            <a:r>
              <a:rPr lang="zh-CN" altLang="zh-CN" dirty="0">
                <a:solidFill>
                  <a:srgbClr val="174781"/>
                </a:solidFill>
              </a:rPr>
              <a:t>组件化分解解耦</a:t>
            </a:r>
            <a:r>
              <a:rPr lang="zh-CN" altLang="en-US" dirty="0">
                <a:solidFill>
                  <a:srgbClr val="174781"/>
                </a:solidFill>
              </a:rPr>
              <a:t>，</a:t>
            </a:r>
            <a:r>
              <a:rPr lang="zh-CN" altLang="zh-CN" dirty="0">
                <a:solidFill>
                  <a:srgbClr val="174781"/>
                </a:solidFill>
              </a:rPr>
              <a:t>构建其组件优化数学模型</a:t>
            </a:r>
            <a:endParaRPr lang="zh-CN" altLang="en-US" dirty="0">
              <a:solidFill>
                <a:srgbClr val="174781"/>
              </a:solidFill>
            </a:endParaRPr>
          </a:p>
        </p:txBody>
      </p:sp>
      <p:sp>
        <p:nvSpPr>
          <p:cNvPr id="35" name="文本框 34">
            <a:extLst>
              <a:ext uri="{FF2B5EF4-FFF2-40B4-BE49-F238E27FC236}">
                <a16:creationId xmlns:a16="http://schemas.microsoft.com/office/drawing/2014/main" id="{72FC22F9-330C-4793-BA5A-124815669EDB}"/>
              </a:ext>
            </a:extLst>
          </p:cNvPr>
          <p:cNvSpPr txBox="1"/>
          <p:nvPr/>
        </p:nvSpPr>
        <p:spPr>
          <a:xfrm>
            <a:off x="471261" y="3711055"/>
            <a:ext cx="1845642" cy="369332"/>
          </a:xfrm>
          <a:prstGeom prst="rect">
            <a:avLst/>
          </a:prstGeom>
          <a:noFill/>
        </p:spPr>
        <p:txBody>
          <a:bodyPr wrap="square">
            <a:spAutoFit/>
          </a:bodyPr>
          <a:lstStyle/>
          <a:p>
            <a:r>
              <a:rPr lang="zh-CN" altLang="zh-CN" dirty="0">
                <a:solidFill>
                  <a:srgbClr val="174781"/>
                </a:solidFill>
              </a:rPr>
              <a:t>构建相应的约束</a:t>
            </a:r>
            <a:endParaRPr lang="zh-CN" altLang="en-US" dirty="0">
              <a:solidFill>
                <a:srgbClr val="174781"/>
              </a:solidFill>
            </a:endParaRPr>
          </a:p>
        </p:txBody>
      </p:sp>
      <p:sp>
        <p:nvSpPr>
          <p:cNvPr id="37" name="文本框 36">
            <a:extLst>
              <a:ext uri="{FF2B5EF4-FFF2-40B4-BE49-F238E27FC236}">
                <a16:creationId xmlns:a16="http://schemas.microsoft.com/office/drawing/2014/main" id="{649463D0-F908-2879-90F9-B2CC9E6956E7}"/>
              </a:ext>
            </a:extLst>
          </p:cNvPr>
          <p:cNvSpPr txBox="1"/>
          <p:nvPr/>
        </p:nvSpPr>
        <p:spPr>
          <a:xfrm>
            <a:off x="3983298" y="3718428"/>
            <a:ext cx="2017548" cy="369332"/>
          </a:xfrm>
          <a:prstGeom prst="rect">
            <a:avLst/>
          </a:prstGeom>
          <a:noFill/>
        </p:spPr>
        <p:txBody>
          <a:bodyPr wrap="square">
            <a:spAutoFit/>
          </a:bodyPr>
          <a:lstStyle/>
          <a:p>
            <a:r>
              <a:rPr lang="zh-CN" altLang="zh-CN" dirty="0">
                <a:solidFill>
                  <a:srgbClr val="174781"/>
                </a:solidFill>
              </a:rPr>
              <a:t>产生整体优化问题</a:t>
            </a:r>
            <a:endParaRPr lang="zh-CN" altLang="en-US" dirty="0">
              <a:solidFill>
                <a:srgbClr val="174781"/>
              </a:solidFill>
            </a:endParaRPr>
          </a:p>
        </p:txBody>
      </p:sp>
      <p:sp>
        <p:nvSpPr>
          <p:cNvPr id="39" name="文本框 38">
            <a:extLst>
              <a:ext uri="{FF2B5EF4-FFF2-40B4-BE49-F238E27FC236}">
                <a16:creationId xmlns:a16="http://schemas.microsoft.com/office/drawing/2014/main" id="{5CA9A0C1-E726-EDE5-7B06-FB6E177636A0}"/>
              </a:ext>
            </a:extLst>
          </p:cNvPr>
          <p:cNvSpPr txBox="1"/>
          <p:nvPr/>
        </p:nvSpPr>
        <p:spPr>
          <a:xfrm>
            <a:off x="6868273" y="6190234"/>
            <a:ext cx="6094770" cy="369332"/>
          </a:xfrm>
          <a:prstGeom prst="rect">
            <a:avLst/>
          </a:prstGeom>
          <a:noFill/>
        </p:spPr>
        <p:txBody>
          <a:bodyPr wrap="square">
            <a:spAutoFit/>
          </a:bodyPr>
          <a:lstStyle/>
          <a:p>
            <a:r>
              <a:rPr lang="zh-CN" altLang="zh-CN" dirty="0">
                <a:solidFill>
                  <a:srgbClr val="174781"/>
                </a:solidFill>
              </a:rPr>
              <a:t>优化决策提升综合能源系统效率，节能降碳</a:t>
            </a:r>
            <a:endParaRPr lang="zh-CN" altLang="en-US" dirty="0">
              <a:solidFill>
                <a:srgbClr val="174781"/>
              </a:solidFill>
            </a:endParaRPr>
          </a:p>
        </p:txBody>
      </p:sp>
      <p:sp>
        <p:nvSpPr>
          <p:cNvPr id="27" name="矩形: 圆角 26">
            <a:extLst>
              <a:ext uri="{FF2B5EF4-FFF2-40B4-BE49-F238E27FC236}">
                <a16:creationId xmlns:a16="http://schemas.microsoft.com/office/drawing/2014/main" id="{B66E1F9F-FB37-3CFB-280D-9281900AC9F0}"/>
              </a:ext>
            </a:extLst>
          </p:cNvPr>
          <p:cNvSpPr/>
          <p:nvPr/>
        </p:nvSpPr>
        <p:spPr bwMode="auto">
          <a:xfrm>
            <a:off x="6356945" y="1474763"/>
            <a:ext cx="5561007" cy="5165488"/>
          </a:xfrm>
          <a:prstGeom prst="roundRect">
            <a:avLst>
              <a:gd name="adj" fmla="val 0"/>
            </a:avLst>
          </a:prstGeom>
          <a:solidFill>
            <a:srgbClr val="BDBFC3">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dirty="0">
              <a:solidFill>
                <a:prstClr val="white"/>
              </a:solidFill>
              <a:ea typeface="等线" panose="0201060003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4.79167E-6 3.7037E-7 L 0.48281 0.00023 " pathEditMode="relative" rAng="0" ptsTypes="AA">
                                      <p:cBhvr>
                                        <p:cTn id="10" dur="1000" fill="hold"/>
                                        <p:tgtEl>
                                          <p:spTgt spid="4"/>
                                        </p:tgtEl>
                                        <p:attrNameLst>
                                          <p:attrName>ppt_x</p:attrName>
                                          <p:attrName>ppt_y</p:attrName>
                                        </p:attrNameLst>
                                      </p:cBhvr>
                                      <p:rCtr x="2414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0620" y="867103"/>
            <a:ext cx="2558714" cy="461665"/>
          </a:xfrm>
          <a:prstGeom prst="rect">
            <a:avLst/>
          </a:prstGeom>
          <a:noFill/>
        </p:spPr>
        <p:txBody>
          <a:bodyPr wrap="none" rtlCol="0">
            <a:spAutoFit/>
          </a:bodyPr>
          <a:lstStyle/>
          <a:p>
            <a:r>
              <a:rPr lang="en-US" altLang="zh-CN" sz="2400" dirty="0">
                <a:solidFill>
                  <a:schemeClr val="bg1"/>
                </a:solidFill>
                <a:latin typeface="+mj-ea"/>
                <a:ea typeface="+mj-ea"/>
              </a:rPr>
              <a:t>2.4 </a:t>
            </a:r>
            <a:r>
              <a:rPr lang="zh-CN" altLang="en-US" sz="2400" dirty="0">
                <a:solidFill>
                  <a:schemeClr val="bg1"/>
                </a:solidFill>
                <a:latin typeface="+mj-ea"/>
                <a:ea typeface="+mj-ea"/>
              </a:rPr>
              <a:t>软件逻辑框架</a:t>
            </a:r>
          </a:p>
        </p:txBody>
      </p:sp>
      <p:pic>
        <p:nvPicPr>
          <p:cNvPr id="4" name="图片 3">
            <a:extLst>
              <a:ext uri="{FF2B5EF4-FFF2-40B4-BE49-F238E27FC236}">
                <a16:creationId xmlns:a16="http://schemas.microsoft.com/office/drawing/2014/main" id="{73D1795C-0426-A9F1-00AA-EAA335601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229" y="1482216"/>
            <a:ext cx="6208426" cy="5226197"/>
          </a:xfrm>
          <a:prstGeom prst="rect">
            <a:avLst/>
          </a:prstGeom>
        </p:spPr>
      </p:pic>
    </p:spTree>
    <p:extLst>
      <p:ext uri="{BB962C8B-B14F-4D97-AF65-F5344CB8AC3E}">
        <p14:creationId xmlns:p14="http://schemas.microsoft.com/office/powerpoint/2010/main" val="17136345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TdkYzhjZjIzMDhkYTZkYWIwYTUwYjg4OGE4NzU2MjQifQ=="/>
  <p:tag name="KSO_WPP_MARK_KEY" val="6703af5b-8844-45e9-9af2-54fcc5df7ef8"/>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1480</TotalTime>
  <Words>2428</Words>
  <Application>Microsoft Macintosh PowerPoint</Application>
  <PresentationFormat>宽屏</PresentationFormat>
  <Paragraphs>267</Paragraphs>
  <Slides>28</Slides>
  <Notes>28</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28</vt:i4>
      </vt:variant>
    </vt:vector>
  </HeadingPairs>
  <TitlesOfParts>
    <vt:vector size="43" baseType="lpstr">
      <vt:lpstr>等线</vt:lpstr>
      <vt:lpstr>等线 Light</vt:lpstr>
      <vt:lpstr>黑体</vt:lpstr>
      <vt:lpstr>楷体</vt:lpstr>
      <vt:lpstr>苹方 常规</vt:lpstr>
      <vt:lpstr>苹方 特粗</vt:lpstr>
      <vt:lpstr>微软雅黑</vt:lpstr>
      <vt:lpstr>PingFang SC</vt:lpstr>
      <vt:lpstr>Arial</vt:lpstr>
      <vt:lpstr>Helvetica Neue</vt:lpstr>
      <vt:lpstr>Open Sans</vt:lpstr>
      <vt:lpstr>Times New Roman</vt:lpstr>
      <vt:lpstr>Wingdings</vt:lpstr>
      <vt:lpstr>1_Office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Taniaq</dc:creator>
  <cp:lastModifiedBy>浩东 成</cp:lastModifiedBy>
  <cp:revision>578</cp:revision>
  <dcterms:created xsi:type="dcterms:W3CDTF">2021-01-13T03:40:00Z</dcterms:created>
  <dcterms:modified xsi:type="dcterms:W3CDTF">2023-11-22T06:41:35Z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3394C7174E344D77AE79B5D90C820B52</vt:lpwstr>
  </property>
  <property fmtid="{D5CDD505-2E9C-101B-9397-08002B2CF9AE}" pid="3" name="KSOProductBuildVer">
    <vt:lpwstr>2052-11.1.0.12980</vt:lpwstr>
  </property>
</Properties>
</file>